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380" r:id="rId2"/>
    <p:sldId id="1030" r:id="rId3"/>
    <p:sldId id="1033" r:id="rId4"/>
    <p:sldId id="268" r:id="rId5"/>
    <p:sldId id="316" r:id="rId6"/>
    <p:sldId id="991" r:id="rId7"/>
    <p:sldId id="1069" r:id="rId8"/>
    <p:sldId id="1046" r:id="rId9"/>
    <p:sldId id="1063" r:id="rId10"/>
    <p:sldId id="930" r:id="rId11"/>
    <p:sldId id="965" r:id="rId12"/>
    <p:sldId id="932" r:id="rId13"/>
    <p:sldId id="983" r:id="rId14"/>
    <p:sldId id="1060" r:id="rId15"/>
    <p:sldId id="986" r:id="rId16"/>
    <p:sldId id="988" r:id="rId17"/>
    <p:sldId id="934" r:id="rId18"/>
    <p:sldId id="1004" r:id="rId19"/>
    <p:sldId id="996" r:id="rId20"/>
    <p:sldId id="949" r:id="rId21"/>
    <p:sldId id="1077" r:id="rId22"/>
    <p:sldId id="1068" r:id="rId23"/>
    <p:sldId id="957" r:id="rId24"/>
    <p:sldId id="1070" r:id="rId25"/>
    <p:sldId id="1071" r:id="rId26"/>
    <p:sldId id="1066" r:id="rId27"/>
    <p:sldId id="884" r:id="rId28"/>
    <p:sldId id="1064" r:id="rId29"/>
    <p:sldId id="1075" r:id="rId30"/>
    <p:sldId id="1054" r:id="rId31"/>
    <p:sldId id="1049" r:id="rId32"/>
    <p:sldId id="1050" r:id="rId33"/>
    <p:sldId id="1051" r:id="rId34"/>
    <p:sldId id="1052" r:id="rId35"/>
    <p:sldId id="1053" r:id="rId36"/>
    <p:sldId id="40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4" autoAdjust="0"/>
    <p:restoredTop sz="94660"/>
  </p:normalViewPr>
  <p:slideViewPr>
    <p:cSldViewPr>
      <p:cViewPr varScale="1">
        <p:scale>
          <a:sx n="85" d="100"/>
          <a:sy n="85" d="100"/>
        </p:scale>
        <p:origin x="13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Sheet1!$B$1</c:f>
              <c:strCache>
                <c:ptCount val="1"/>
                <c:pt idx="0">
                  <c:v>Pct</c:v>
                </c:pt>
              </c:strCache>
            </c:strRef>
          </c:tx>
          <c:spPr>
            <a:solidFill>
              <a:schemeClr val="accent1"/>
            </a:solidFill>
          </c:spPr>
          <c:invertIfNegative val="0"/>
          <c:dPt>
            <c:idx val="0"/>
            <c:invertIfNegative val="0"/>
            <c:bubble3D val="0"/>
            <c:extLst>
              <c:ext xmlns:c16="http://schemas.microsoft.com/office/drawing/2014/chart" uri="{C3380CC4-5D6E-409C-BE32-E72D297353CC}">
                <c16:uniqueId val="{00000001-3CFA-4EC1-B587-AA718EEB68A2}"/>
              </c:ext>
            </c:extLst>
          </c:dPt>
          <c:dPt>
            <c:idx val="1"/>
            <c:invertIfNegative val="0"/>
            <c:bubble3D val="0"/>
            <c:extLst>
              <c:ext xmlns:c16="http://schemas.microsoft.com/office/drawing/2014/chart" uri="{C3380CC4-5D6E-409C-BE32-E72D297353CC}">
                <c16:uniqueId val="{00000003-3CFA-4EC1-B587-AA718EEB68A2}"/>
              </c:ext>
            </c:extLst>
          </c:dPt>
          <c:dPt>
            <c:idx val="2"/>
            <c:invertIfNegative val="0"/>
            <c:bubble3D val="0"/>
            <c:extLst>
              <c:ext xmlns:c16="http://schemas.microsoft.com/office/drawing/2014/chart" uri="{C3380CC4-5D6E-409C-BE32-E72D297353CC}">
                <c16:uniqueId val="{00000005-3CFA-4EC1-B587-AA718EEB68A2}"/>
              </c:ext>
            </c:extLst>
          </c:dPt>
          <c:dPt>
            <c:idx val="3"/>
            <c:invertIfNegative val="0"/>
            <c:bubble3D val="0"/>
            <c:extLst>
              <c:ext xmlns:c16="http://schemas.microsoft.com/office/drawing/2014/chart" uri="{C3380CC4-5D6E-409C-BE32-E72D297353CC}">
                <c16:uniqueId val="{00000007-3CFA-4EC1-B587-AA718EEB68A2}"/>
              </c:ext>
            </c:extLst>
          </c:dPt>
          <c:dPt>
            <c:idx val="4"/>
            <c:invertIfNegative val="0"/>
            <c:bubble3D val="0"/>
            <c:extLst>
              <c:ext xmlns:c16="http://schemas.microsoft.com/office/drawing/2014/chart" uri="{C3380CC4-5D6E-409C-BE32-E72D297353CC}">
                <c16:uniqueId val="{00000009-3CFA-4EC1-B587-AA718EEB68A2}"/>
              </c:ext>
            </c:extLst>
          </c:dPt>
          <c:dPt>
            <c:idx val="5"/>
            <c:invertIfNegative val="0"/>
            <c:bubble3D val="0"/>
            <c:extLst>
              <c:ext xmlns:c16="http://schemas.microsoft.com/office/drawing/2014/chart" uri="{C3380CC4-5D6E-409C-BE32-E72D297353CC}">
                <c16:uniqueId val="{0000000B-3CFA-4EC1-B587-AA718EEB68A2}"/>
              </c:ext>
            </c:extLst>
          </c:dPt>
          <c:dPt>
            <c:idx val="7"/>
            <c:invertIfNegative val="0"/>
            <c:bubble3D val="0"/>
            <c:extLst>
              <c:ext xmlns:c16="http://schemas.microsoft.com/office/drawing/2014/chart" uri="{C3380CC4-5D6E-409C-BE32-E72D297353CC}">
                <c16:uniqueId val="{0000000D-3CFA-4EC1-B587-AA718EEB68A2}"/>
              </c:ext>
            </c:extLst>
          </c:dPt>
          <c:dPt>
            <c:idx val="8"/>
            <c:invertIfNegative val="0"/>
            <c:bubble3D val="0"/>
            <c:extLst>
              <c:ext xmlns:c16="http://schemas.microsoft.com/office/drawing/2014/chart" uri="{C3380CC4-5D6E-409C-BE32-E72D297353CC}">
                <c16:uniqueId val="{0000000F-3CFA-4EC1-B587-AA718EEB68A2}"/>
              </c:ext>
            </c:extLst>
          </c:dPt>
          <c:dPt>
            <c:idx val="9"/>
            <c:invertIfNegative val="0"/>
            <c:bubble3D val="0"/>
            <c:extLst>
              <c:ext xmlns:c16="http://schemas.microsoft.com/office/drawing/2014/chart" uri="{C3380CC4-5D6E-409C-BE32-E72D297353CC}">
                <c16:uniqueId val="{00000011-3CFA-4EC1-B587-AA718EEB68A2}"/>
              </c:ext>
            </c:extLst>
          </c:dPt>
          <c:dPt>
            <c:idx val="10"/>
            <c:invertIfNegative val="0"/>
            <c:bubble3D val="0"/>
            <c:extLst>
              <c:ext xmlns:c16="http://schemas.microsoft.com/office/drawing/2014/chart" uri="{C3380CC4-5D6E-409C-BE32-E72D297353CC}">
                <c16:uniqueId val="{00000013-3CFA-4EC1-B587-AA718EEB68A2}"/>
              </c:ext>
            </c:extLst>
          </c:dPt>
          <c:dPt>
            <c:idx val="11"/>
            <c:invertIfNegative val="0"/>
            <c:bubble3D val="0"/>
            <c:extLst>
              <c:ext xmlns:c16="http://schemas.microsoft.com/office/drawing/2014/chart" uri="{C3380CC4-5D6E-409C-BE32-E72D297353CC}">
                <c16:uniqueId val="{00000015-3CFA-4EC1-B587-AA718EEB68A2}"/>
              </c:ext>
            </c:extLst>
          </c:dPt>
          <c:dPt>
            <c:idx val="12"/>
            <c:invertIfNegative val="0"/>
            <c:bubble3D val="0"/>
            <c:extLst>
              <c:ext xmlns:c16="http://schemas.microsoft.com/office/drawing/2014/chart" uri="{C3380CC4-5D6E-409C-BE32-E72D297353CC}">
                <c16:uniqueId val="{00000017-3CFA-4EC1-B587-AA718EEB68A2}"/>
              </c:ext>
            </c:extLst>
          </c:dPt>
          <c:dPt>
            <c:idx val="14"/>
            <c:invertIfNegative val="0"/>
            <c:bubble3D val="0"/>
            <c:extLst>
              <c:ext xmlns:c16="http://schemas.microsoft.com/office/drawing/2014/chart" uri="{C3380CC4-5D6E-409C-BE32-E72D297353CC}">
                <c16:uniqueId val="{00000019-3CFA-4EC1-B587-AA718EEB68A2}"/>
              </c:ext>
            </c:extLst>
          </c:dPt>
          <c:dPt>
            <c:idx val="15"/>
            <c:invertIfNegative val="0"/>
            <c:bubble3D val="0"/>
            <c:extLst>
              <c:ext xmlns:c16="http://schemas.microsoft.com/office/drawing/2014/chart" uri="{C3380CC4-5D6E-409C-BE32-E72D297353CC}">
                <c16:uniqueId val="{0000001B-3CFA-4EC1-B587-AA718EEB68A2}"/>
              </c:ext>
            </c:extLst>
          </c:dPt>
          <c:dPt>
            <c:idx val="16"/>
            <c:invertIfNegative val="0"/>
            <c:bubble3D val="0"/>
            <c:extLst>
              <c:ext xmlns:c16="http://schemas.microsoft.com/office/drawing/2014/chart" uri="{C3380CC4-5D6E-409C-BE32-E72D297353CC}">
                <c16:uniqueId val="{0000001D-3CFA-4EC1-B587-AA718EEB68A2}"/>
              </c:ext>
            </c:extLst>
          </c:dPt>
          <c:dPt>
            <c:idx val="17"/>
            <c:invertIfNegative val="0"/>
            <c:bubble3D val="0"/>
            <c:extLst>
              <c:ext xmlns:c16="http://schemas.microsoft.com/office/drawing/2014/chart" uri="{C3380CC4-5D6E-409C-BE32-E72D297353CC}">
                <c16:uniqueId val="{0000001F-3CFA-4EC1-B587-AA718EEB68A2}"/>
              </c:ext>
            </c:extLst>
          </c:dPt>
          <c:dPt>
            <c:idx val="18"/>
            <c:invertIfNegative val="0"/>
            <c:bubble3D val="0"/>
            <c:extLst>
              <c:ext xmlns:c16="http://schemas.microsoft.com/office/drawing/2014/chart" uri="{C3380CC4-5D6E-409C-BE32-E72D297353CC}">
                <c16:uniqueId val="{00000021-3CFA-4EC1-B587-AA718EEB68A2}"/>
              </c:ext>
            </c:extLst>
          </c:dPt>
          <c:dPt>
            <c:idx val="19"/>
            <c:invertIfNegative val="0"/>
            <c:bubble3D val="0"/>
            <c:extLst>
              <c:ext xmlns:c16="http://schemas.microsoft.com/office/drawing/2014/chart" uri="{C3380CC4-5D6E-409C-BE32-E72D297353CC}">
                <c16:uniqueId val="{00000023-3CFA-4EC1-B587-AA718EEB68A2}"/>
              </c:ext>
            </c:extLst>
          </c:dPt>
          <c:dPt>
            <c:idx val="20"/>
            <c:invertIfNegative val="0"/>
            <c:bubble3D val="0"/>
            <c:extLst>
              <c:ext xmlns:c16="http://schemas.microsoft.com/office/drawing/2014/chart" uri="{C3380CC4-5D6E-409C-BE32-E72D297353CC}">
                <c16:uniqueId val="{00000025-3CFA-4EC1-B587-AA718EEB68A2}"/>
              </c:ext>
            </c:extLst>
          </c:dPt>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Yale School</c:v>
                </c:pt>
                <c:pt idx="1">
                  <c:v>Alternative Education</c:v>
                </c:pt>
                <c:pt idx="2">
                  <c:v>District-wide Services</c:v>
                </c:pt>
                <c:pt idx="3">
                  <c:v>Woodland High School</c:v>
                </c:pt>
                <c:pt idx="4">
                  <c:v>Woodland Primary School</c:v>
                </c:pt>
                <c:pt idx="5">
                  <c:v>Woodland Intermediate School</c:v>
                </c:pt>
                <c:pt idx="6">
                  <c:v>Woodland Middle School</c:v>
                </c:pt>
              </c:strCache>
            </c:strRef>
          </c:cat>
          <c:val>
            <c:numRef>
              <c:f>Sheet1!$B$2:$B$8</c:f>
              <c:numCache>
                <c:formatCode>0%</c:formatCode>
                <c:ptCount val="7"/>
                <c:pt idx="0">
                  <c:v>5.1000000000000004E-3</c:v>
                </c:pt>
                <c:pt idx="1">
                  <c:v>2.06E-2</c:v>
                </c:pt>
                <c:pt idx="2">
                  <c:v>9.2700000000000005E-2</c:v>
                </c:pt>
                <c:pt idx="3">
                  <c:v>0.16489999999999999</c:v>
                </c:pt>
                <c:pt idx="4">
                  <c:v>0.20100000000000001</c:v>
                </c:pt>
                <c:pt idx="5">
                  <c:v>0.21640000000000001</c:v>
                </c:pt>
                <c:pt idx="6">
                  <c:v>0.2989</c:v>
                </c:pt>
              </c:numCache>
            </c:numRef>
          </c:val>
          <c:extLst>
            <c:ext xmlns:c16="http://schemas.microsoft.com/office/drawing/2014/chart" uri="{C3380CC4-5D6E-409C-BE32-E72D297353CC}">
              <c16:uniqueId val="{00000026-3CFA-4EC1-B587-AA718EEB68A2}"/>
            </c:ext>
          </c:extLst>
        </c:ser>
        <c:dLbls>
          <c:showLegendKey val="0"/>
          <c:showVal val="0"/>
          <c:showCatName val="0"/>
          <c:showSerName val="0"/>
          <c:showPercent val="0"/>
          <c:showBubbleSize val="0"/>
        </c:dLbls>
        <c:gapWidth val="150"/>
        <c:shape val="box"/>
        <c:axId val="168508112"/>
        <c:axId val="168510072"/>
        <c:axId val="0"/>
      </c:bar3DChart>
      <c:catAx>
        <c:axId val="168508112"/>
        <c:scaling>
          <c:orientation val="minMax"/>
        </c:scaling>
        <c:delete val="0"/>
        <c:axPos val="l"/>
        <c:numFmt formatCode="General" sourceLinked="0"/>
        <c:majorTickMark val="out"/>
        <c:minorTickMark val="none"/>
        <c:tickLblPos val="nextTo"/>
        <c:txPr>
          <a:bodyPr/>
          <a:lstStyle/>
          <a:p>
            <a:pPr>
              <a:defRPr sz="1600" b="1"/>
            </a:pPr>
            <a:endParaRPr lang="en-US"/>
          </a:p>
        </c:txPr>
        <c:crossAx val="168510072"/>
        <c:crosses val="autoZero"/>
        <c:auto val="1"/>
        <c:lblAlgn val="ctr"/>
        <c:lblOffset val="100"/>
        <c:noMultiLvlLbl val="0"/>
      </c:catAx>
      <c:valAx>
        <c:axId val="168510072"/>
        <c:scaling>
          <c:orientation val="minMax"/>
          <c:max val="0.60000000000000009"/>
        </c:scaling>
        <c:delete val="0"/>
        <c:axPos val="b"/>
        <c:majorGridlines/>
        <c:numFmt formatCode="0%" sourceLinked="0"/>
        <c:majorTickMark val="out"/>
        <c:minorTickMark val="none"/>
        <c:tickLblPos val="nextTo"/>
        <c:txPr>
          <a:bodyPr/>
          <a:lstStyle/>
          <a:p>
            <a:pPr>
              <a:defRPr sz="1600" b="1"/>
            </a:pPr>
            <a:endParaRPr lang="en-US"/>
          </a:p>
        </c:txPr>
        <c:crossAx val="168508112"/>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Sheet1!$B$1</c:f>
              <c:strCache>
                <c:ptCount val="1"/>
                <c:pt idx="0">
                  <c:v>Pct</c:v>
                </c:pt>
              </c:strCache>
            </c:strRef>
          </c:tx>
          <c:spPr>
            <a:solidFill>
              <a:schemeClr val="accent2"/>
            </a:solidFill>
          </c:spPr>
          <c:invertIfNegative val="0"/>
          <c:dPt>
            <c:idx val="0"/>
            <c:invertIfNegative val="0"/>
            <c:bubble3D val="0"/>
            <c:extLst>
              <c:ext xmlns:c16="http://schemas.microsoft.com/office/drawing/2014/chart" uri="{C3380CC4-5D6E-409C-BE32-E72D297353CC}">
                <c16:uniqueId val="{00000001-3CFA-4EC1-B587-AA718EEB68A2}"/>
              </c:ext>
            </c:extLst>
          </c:dPt>
          <c:dPt>
            <c:idx val="1"/>
            <c:invertIfNegative val="0"/>
            <c:bubble3D val="0"/>
            <c:extLst>
              <c:ext xmlns:c16="http://schemas.microsoft.com/office/drawing/2014/chart" uri="{C3380CC4-5D6E-409C-BE32-E72D297353CC}">
                <c16:uniqueId val="{00000003-3CFA-4EC1-B587-AA718EEB68A2}"/>
              </c:ext>
            </c:extLst>
          </c:dPt>
          <c:dPt>
            <c:idx val="2"/>
            <c:invertIfNegative val="0"/>
            <c:bubble3D val="0"/>
            <c:extLst>
              <c:ext xmlns:c16="http://schemas.microsoft.com/office/drawing/2014/chart" uri="{C3380CC4-5D6E-409C-BE32-E72D297353CC}">
                <c16:uniqueId val="{00000005-3CFA-4EC1-B587-AA718EEB68A2}"/>
              </c:ext>
            </c:extLst>
          </c:dPt>
          <c:dPt>
            <c:idx val="3"/>
            <c:invertIfNegative val="0"/>
            <c:bubble3D val="0"/>
            <c:extLst>
              <c:ext xmlns:c16="http://schemas.microsoft.com/office/drawing/2014/chart" uri="{C3380CC4-5D6E-409C-BE32-E72D297353CC}">
                <c16:uniqueId val="{00000007-3CFA-4EC1-B587-AA718EEB68A2}"/>
              </c:ext>
            </c:extLst>
          </c:dPt>
          <c:dPt>
            <c:idx val="4"/>
            <c:invertIfNegative val="0"/>
            <c:bubble3D val="0"/>
            <c:extLst>
              <c:ext xmlns:c16="http://schemas.microsoft.com/office/drawing/2014/chart" uri="{C3380CC4-5D6E-409C-BE32-E72D297353CC}">
                <c16:uniqueId val="{00000009-3CFA-4EC1-B587-AA718EEB68A2}"/>
              </c:ext>
            </c:extLst>
          </c:dPt>
          <c:dPt>
            <c:idx val="5"/>
            <c:invertIfNegative val="0"/>
            <c:bubble3D val="0"/>
            <c:extLst>
              <c:ext xmlns:c16="http://schemas.microsoft.com/office/drawing/2014/chart" uri="{C3380CC4-5D6E-409C-BE32-E72D297353CC}">
                <c16:uniqueId val="{0000000B-3CFA-4EC1-B587-AA718EEB68A2}"/>
              </c:ext>
            </c:extLst>
          </c:dPt>
          <c:dPt>
            <c:idx val="7"/>
            <c:invertIfNegative val="0"/>
            <c:bubble3D val="0"/>
            <c:extLst>
              <c:ext xmlns:c16="http://schemas.microsoft.com/office/drawing/2014/chart" uri="{C3380CC4-5D6E-409C-BE32-E72D297353CC}">
                <c16:uniqueId val="{0000000D-3CFA-4EC1-B587-AA718EEB68A2}"/>
              </c:ext>
            </c:extLst>
          </c:dPt>
          <c:dPt>
            <c:idx val="8"/>
            <c:invertIfNegative val="0"/>
            <c:bubble3D val="0"/>
            <c:extLst>
              <c:ext xmlns:c16="http://schemas.microsoft.com/office/drawing/2014/chart" uri="{C3380CC4-5D6E-409C-BE32-E72D297353CC}">
                <c16:uniqueId val="{0000000F-3CFA-4EC1-B587-AA718EEB68A2}"/>
              </c:ext>
            </c:extLst>
          </c:dPt>
          <c:dPt>
            <c:idx val="9"/>
            <c:invertIfNegative val="0"/>
            <c:bubble3D val="0"/>
            <c:extLst>
              <c:ext xmlns:c16="http://schemas.microsoft.com/office/drawing/2014/chart" uri="{C3380CC4-5D6E-409C-BE32-E72D297353CC}">
                <c16:uniqueId val="{00000011-3CFA-4EC1-B587-AA718EEB68A2}"/>
              </c:ext>
            </c:extLst>
          </c:dPt>
          <c:dPt>
            <c:idx val="10"/>
            <c:invertIfNegative val="0"/>
            <c:bubble3D val="0"/>
            <c:extLst>
              <c:ext xmlns:c16="http://schemas.microsoft.com/office/drawing/2014/chart" uri="{C3380CC4-5D6E-409C-BE32-E72D297353CC}">
                <c16:uniqueId val="{00000013-3CFA-4EC1-B587-AA718EEB68A2}"/>
              </c:ext>
            </c:extLst>
          </c:dPt>
          <c:dPt>
            <c:idx val="11"/>
            <c:invertIfNegative val="0"/>
            <c:bubble3D val="0"/>
            <c:extLst>
              <c:ext xmlns:c16="http://schemas.microsoft.com/office/drawing/2014/chart" uri="{C3380CC4-5D6E-409C-BE32-E72D297353CC}">
                <c16:uniqueId val="{00000015-3CFA-4EC1-B587-AA718EEB68A2}"/>
              </c:ext>
            </c:extLst>
          </c:dPt>
          <c:dPt>
            <c:idx val="12"/>
            <c:invertIfNegative val="0"/>
            <c:bubble3D val="0"/>
            <c:extLst>
              <c:ext xmlns:c16="http://schemas.microsoft.com/office/drawing/2014/chart" uri="{C3380CC4-5D6E-409C-BE32-E72D297353CC}">
                <c16:uniqueId val="{00000017-3CFA-4EC1-B587-AA718EEB68A2}"/>
              </c:ext>
            </c:extLst>
          </c:dPt>
          <c:dPt>
            <c:idx val="14"/>
            <c:invertIfNegative val="0"/>
            <c:bubble3D val="0"/>
            <c:extLst>
              <c:ext xmlns:c16="http://schemas.microsoft.com/office/drawing/2014/chart" uri="{C3380CC4-5D6E-409C-BE32-E72D297353CC}">
                <c16:uniqueId val="{00000019-3CFA-4EC1-B587-AA718EEB68A2}"/>
              </c:ext>
            </c:extLst>
          </c:dPt>
          <c:dPt>
            <c:idx val="15"/>
            <c:invertIfNegative val="0"/>
            <c:bubble3D val="0"/>
            <c:extLst>
              <c:ext xmlns:c16="http://schemas.microsoft.com/office/drawing/2014/chart" uri="{C3380CC4-5D6E-409C-BE32-E72D297353CC}">
                <c16:uniqueId val="{0000001B-3CFA-4EC1-B587-AA718EEB68A2}"/>
              </c:ext>
            </c:extLst>
          </c:dPt>
          <c:dPt>
            <c:idx val="16"/>
            <c:invertIfNegative val="0"/>
            <c:bubble3D val="0"/>
            <c:extLst>
              <c:ext xmlns:c16="http://schemas.microsoft.com/office/drawing/2014/chart" uri="{C3380CC4-5D6E-409C-BE32-E72D297353CC}">
                <c16:uniqueId val="{0000001D-3CFA-4EC1-B587-AA718EEB68A2}"/>
              </c:ext>
            </c:extLst>
          </c:dPt>
          <c:dPt>
            <c:idx val="17"/>
            <c:invertIfNegative val="0"/>
            <c:bubble3D val="0"/>
            <c:extLst>
              <c:ext xmlns:c16="http://schemas.microsoft.com/office/drawing/2014/chart" uri="{C3380CC4-5D6E-409C-BE32-E72D297353CC}">
                <c16:uniqueId val="{0000001F-3CFA-4EC1-B587-AA718EEB68A2}"/>
              </c:ext>
            </c:extLst>
          </c:dPt>
          <c:dPt>
            <c:idx val="18"/>
            <c:invertIfNegative val="0"/>
            <c:bubble3D val="0"/>
            <c:extLst>
              <c:ext xmlns:c16="http://schemas.microsoft.com/office/drawing/2014/chart" uri="{C3380CC4-5D6E-409C-BE32-E72D297353CC}">
                <c16:uniqueId val="{00000021-3CFA-4EC1-B587-AA718EEB68A2}"/>
              </c:ext>
            </c:extLst>
          </c:dPt>
          <c:dPt>
            <c:idx val="19"/>
            <c:invertIfNegative val="0"/>
            <c:bubble3D val="0"/>
            <c:extLst>
              <c:ext xmlns:c16="http://schemas.microsoft.com/office/drawing/2014/chart" uri="{C3380CC4-5D6E-409C-BE32-E72D297353CC}">
                <c16:uniqueId val="{00000023-3CFA-4EC1-B587-AA718EEB68A2}"/>
              </c:ext>
            </c:extLst>
          </c:dPt>
          <c:dPt>
            <c:idx val="20"/>
            <c:invertIfNegative val="0"/>
            <c:bubble3D val="0"/>
            <c:extLst>
              <c:ext xmlns:c16="http://schemas.microsoft.com/office/drawing/2014/chart" uri="{C3380CC4-5D6E-409C-BE32-E72D297353CC}">
                <c16:uniqueId val="{00000025-3CFA-4EC1-B587-AA718EEB68A2}"/>
              </c:ext>
            </c:extLst>
          </c:dPt>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Administration</c:v>
                </c:pt>
                <c:pt idx="1">
                  <c:v>Other</c:v>
                </c:pt>
                <c:pt idx="2">
                  <c:v>Other Support Staff (Food service, Transportation, Custodial/Maintenance, etc.)</c:v>
                </c:pt>
                <c:pt idx="3">
                  <c:v>Educational Specialist (Counselor, Special Education, Librarian, etc.)</c:v>
                </c:pt>
                <c:pt idx="4">
                  <c:v>Instructional Aide/Paraprofessional</c:v>
                </c:pt>
                <c:pt idx="5">
                  <c:v>Classroom Teacher</c:v>
                </c:pt>
              </c:strCache>
            </c:strRef>
          </c:cat>
          <c:val>
            <c:numRef>
              <c:f>Sheet1!$B$2:$B$7</c:f>
              <c:numCache>
                <c:formatCode>0%</c:formatCode>
                <c:ptCount val="6"/>
                <c:pt idx="0">
                  <c:v>4.1799999999999997E-2</c:v>
                </c:pt>
                <c:pt idx="1">
                  <c:v>7.85E-2</c:v>
                </c:pt>
                <c:pt idx="2">
                  <c:v>9.4200000000000006E-2</c:v>
                </c:pt>
                <c:pt idx="3">
                  <c:v>0.11509999999999999</c:v>
                </c:pt>
                <c:pt idx="4">
                  <c:v>0.24079999999999999</c:v>
                </c:pt>
                <c:pt idx="5">
                  <c:v>0.42930000000000001</c:v>
                </c:pt>
              </c:numCache>
            </c:numRef>
          </c:val>
          <c:extLst>
            <c:ext xmlns:c16="http://schemas.microsoft.com/office/drawing/2014/chart" uri="{C3380CC4-5D6E-409C-BE32-E72D297353CC}">
              <c16:uniqueId val="{00000026-3CFA-4EC1-B587-AA718EEB68A2}"/>
            </c:ext>
          </c:extLst>
        </c:ser>
        <c:dLbls>
          <c:showLegendKey val="0"/>
          <c:showVal val="0"/>
          <c:showCatName val="0"/>
          <c:showSerName val="0"/>
          <c:showPercent val="0"/>
          <c:showBubbleSize val="0"/>
        </c:dLbls>
        <c:gapWidth val="150"/>
        <c:shape val="box"/>
        <c:axId val="170548120"/>
        <c:axId val="170548512"/>
        <c:axId val="0"/>
      </c:bar3DChart>
      <c:catAx>
        <c:axId val="170548120"/>
        <c:scaling>
          <c:orientation val="minMax"/>
        </c:scaling>
        <c:delete val="0"/>
        <c:axPos val="l"/>
        <c:numFmt formatCode="General" sourceLinked="0"/>
        <c:majorTickMark val="out"/>
        <c:minorTickMark val="none"/>
        <c:tickLblPos val="nextTo"/>
        <c:txPr>
          <a:bodyPr/>
          <a:lstStyle/>
          <a:p>
            <a:pPr>
              <a:defRPr sz="1600" b="1"/>
            </a:pPr>
            <a:endParaRPr lang="en-US"/>
          </a:p>
        </c:txPr>
        <c:crossAx val="170548512"/>
        <c:crosses val="autoZero"/>
        <c:auto val="1"/>
        <c:lblAlgn val="ctr"/>
        <c:lblOffset val="100"/>
        <c:noMultiLvlLbl val="0"/>
      </c:catAx>
      <c:valAx>
        <c:axId val="170548512"/>
        <c:scaling>
          <c:orientation val="minMax"/>
          <c:max val="0.60000000000000009"/>
        </c:scaling>
        <c:delete val="0"/>
        <c:axPos val="b"/>
        <c:majorGridlines/>
        <c:numFmt formatCode="0%" sourceLinked="1"/>
        <c:majorTickMark val="out"/>
        <c:minorTickMark val="none"/>
        <c:tickLblPos val="nextTo"/>
        <c:txPr>
          <a:bodyPr/>
          <a:lstStyle/>
          <a:p>
            <a:pPr>
              <a:defRPr sz="1600" b="1"/>
            </a:pPr>
            <a:endParaRPr lang="en-US"/>
          </a:p>
        </c:txPr>
        <c:crossAx val="170548120"/>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3"/>
            </a:solidFill>
          </c:spPr>
          <c:invertIfNegative val="0"/>
          <c:dPt>
            <c:idx val="0"/>
            <c:invertIfNegative val="0"/>
            <c:bubble3D val="0"/>
            <c:extLst>
              <c:ext xmlns:c16="http://schemas.microsoft.com/office/drawing/2014/chart" uri="{C3380CC4-5D6E-409C-BE32-E72D297353CC}">
                <c16:uniqueId val="{00000001-35A7-44AC-B530-882EC19BDEED}"/>
              </c:ext>
            </c:extLst>
          </c:dPt>
          <c:dPt>
            <c:idx val="1"/>
            <c:invertIfNegative val="0"/>
            <c:bubble3D val="0"/>
            <c:extLst>
              <c:ext xmlns:c16="http://schemas.microsoft.com/office/drawing/2014/chart" uri="{C3380CC4-5D6E-409C-BE32-E72D297353CC}">
                <c16:uniqueId val="{00000003-35A7-44AC-B530-882EC19BDEED}"/>
              </c:ext>
            </c:extLst>
          </c:dPt>
          <c:dPt>
            <c:idx val="2"/>
            <c:invertIfNegative val="0"/>
            <c:bubble3D val="0"/>
            <c:extLst>
              <c:ext xmlns:c16="http://schemas.microsoft.com/office/drawing/2014/chart" uri="{C3380CC4-5D6E-409C-BE32-E72D297353CC}">
                <c16:uniqueId val="{00000005-35A7-44AC-B530-882EC19BDEED}"/>
              </c:ext>
            </c:extLst>
          </c:dPt>
          <c:dPt>
            <c:idx val="3"/>
            <c:invertIfNegative val="0"/>
            <c:bubble3D val="0"/>
            <c:extLst>
              <c:ext xmlns:c16="http://schemas.microsoft.com/office/drawing/2014/chart" uri="{C3380CC4-5D6E-409C-BE32-E72D297353CC}">
                <c16:uniqueId val="{00000007-35A7-44AC-B530-882EC19BDEED}"/>
              </c:ext>
            </c:extLst>
          </c:dPt>
          <c:dPt>
            <c:idx val="4"/>
            <c:invertIfNegative val="0"/>
            <c:bubble3D val="0"/>
            <c:extLst>
              <c:ext xmlns:c16="http://schemas.microsoft.com/office/drawing/2014/chart" uri="{C3380CC4-5D6E-409C-BE32-E72D297353CC}">
                <c16:uniqueId val="{00000009-35A7-44AC-B530-882EC19BDEED}"/>
              </c:ext>
            </c:extLst>
          </c:dPt>
          <c:dPt>
            <c:idx val="5"/>
            <c:invertIfNegative val="0"/>
            <c:bubble3D val="0"/>
            <c:extLst>
              <c:ext xmlns:c16="http://schemas.microsoft.com/office/drawing/2014/chart" uri="{C3380CC4-5D6E-409C-BE32-E72D297353CC}">
                <c16:uniqueId val="{0000000B-35A7-44AC-B530-882EC19BDEED}"/>
              </c:ext>
            </c:extLst>
          </c:dPt>
          <c:dPt>
            <c:idx val="7"/>
            <c:invertIfNegative val="0"/>
            <c:bubble3D val="0"/>
            <c:extLst>
              <c:ext xmlns:c16="http://schemas.microsoft.com/office/drawing/2014/chart" uri="{C3380CC4-5D6E-409C-BE32-E72D297353CC}">
                <c16:uniqueId val="{0000000D-35A7-44AC-B530-882EC19BDEED}"/>
              </c:ext>
            </c:extLst>
          </c:dPt>
          <c:dPt>
            <c:idx val="8"/>
            <c:invertIfNegative val="0"/>
            <c:bubble3D val="0"/>
            <c:extLst>
              <c:ext xmlns:c16="http://schemas.microsoft.com/office/drawing/2014/chart" uri="{C3380CC4-5D6E-409C-BE32-E72D297353CC}">
                <c16:uniqueId val="{0000000F-35A7-44AC-B530-882EC19BDEED}"/>
              </c:ext>
            </c:extLst>
          </c:dPt>
          <c:dPt>
            <c:idx val="9"/>
            <c:invertIfNegative val="0"/>
            <c:bubble3D val="0"/>
            <c:extLst>
              <c:ext xmlns:c16="http://schemas.microsoft.com/office/drawing/2014/chart" uri="{C3380CC4-5D6E-409C-BE32-E72D297353CC}">
                <c16:uniqueId val="{00000011-35A7-44AC-B530-882EC19BDEED}"/>
              </c:ext>
            </c:extLst>
          </c:dPt>
          <c:dPt>
            <c:idx val="10"/>
            <c:invertIfNegative val="0"/>
            <c:bubble3D val="0"/>
            <c:extLst>
              <c:ext xmlns:c16="http://schemas.microsoft.com/office/drawing/2014/chart" uri="{C3380CC4-5D6E-409C-BE32-E72D297353CC}">
                <c16:uniqueId val="{00000013-35A7-44AC-B530-882EC19BDEED}"/>
              </c:ext>
            </c:extLst>
          </c:dPt>
          <c:dPt>
            <c:idx val="11"/>
            <c:invertIfNegative val="0"/>
            <c:bubble3D val="0"/>
            <c:extLst>
              <c:ext xmlns:c16="http://schemas.microsoft.com/office/drawing/2014/chart" uri="{C3380CC4-5D6E-409C-BE32-E72D297353CC}">
                <c16:uniqueId val="{00000015-35A7-44AC-B530-882EC19BDEED}"/>
              </c:ext>
            </c:extLst>
          </c:dPt>
          <c:dPt>
            <c:idx val="12"/>
            <c:invertIfNegative val="0"/>
            <c:bubble3D val="0"/>
            <c:extLst>
              <c:ext xmlns:c16="http://schemas.microsoft.com/office/drawing/2014/chart" uri="{C3380CC4-5D6E-409C-BE32-E72D297353CC}">
                <c16:uniqueId val="{00000017-35A7-44AC-B530-882EC19BDEED}"/>
              </c:ext>
            </c:extLst>
          </c:dPt>
          <c:dPt>
            <c:idx val="14"/>
            <c:invertIfNegative val="0"/>
            <c:bubble3D val="0"/>
            <c:extLst>
              <c:ext xmlns:c16="http://schemas.microsoft.com/office/drawing/2014/chart" uri="{C3380CC4-5D6E-409C-BE32-E72D297353CC}">
                <c16:uniqueId val="{00000019-35A7-44AC-B530-882EC19BDEED}"/>
              </c:ext>
            </c:extLst>
          </c:dPt>
          <c:dPt>
            <c:idx val="15"/>
            <c:invertIfNegative val="0"/>
            <c:bubble3D val="0"/>
            <c:extLst>
              <c:ext xmlns:c16="http://schemas.microsoft.com/office/drawing/2014/chart" uri="{C3380CC4-5D6E-409C-BE32-E72D297353CC}">
                <c16:uniqueId val="{0000001B-35A7-44AC-B530-882EC19BDEED}"/>
              </c:ext>
            </c:extLst>
          </c:dPt>
          <c:dPt>
            <c:idx val="16"/>
            <c:invertIfNegative val="0"/>
            <c:bubble3D val="0"/>
            <c:extLst>
              <c:ext xmlns:c16="http://schemas.microsoft.com/office/drawing/2014/chart" uri="{C3380CC4-5D6E-409C-BE32-E72D297353CC}">
                <c16:uniqueId val="{0000001D-35A7-44AC-B530-882EC19BDEED}"/>
              </c:ext>
            </c:extLst>
          </c:dPt>
          <c:dPt>
            <c:idx val="17"/>
            <c:invertIfNegative val="0"/>
            <c:bubble3D val="0"/>
            <c:extLst>
              <c:ext xmlns:c16="http://schemas.microsoft.com/office/drawing/2014/chart" uri="{C3380CC4-5D6E-409C-BE32-E72D297353CC}">
                <c16:uniqueId val="{0000001F-35A7-44AC-B530-882EC19BDEED}"/>
              </c:ext>
            </c:extLst>
          </c:dPt>
          <c:dPt>
            <c:idx val="18"/>
            <c:invertIfNegative val="0"/>
            <c:bubble3D val="0"/>
            <c:extLst>
              <c:ext xmlns:c16="http://schemas.microsoft.com/office/drawing/2014/chart" uri="{C3380CC4-5D6E-409C-BE32-E72D297353CC}">
                <c16:uniqueId val="{00000021-35A7-44AC-B530-882EC19BDEED}"/>
              </c:ext>
            </c:extLst>
          </c:dPt>
          <c:dPt>
            <c:idx val="19"/>
            <c:invertIfNegative val="0"/>
            <c:bubble3D val="0"/>
            <c:extLst>
              <c:ext xmlns:c16="http://schemas.microsoft.com/office/drawing/2014/chart" uri="{C3380CC4-5D6E-409C-BE32-E72D297353CC}">
                <c16:uniqueId val="{00000023-35A7-44AC-B530-882EC19BDEED}"/>
              </c:ext>
            </c:extLst>
          </c:dPt>
          <c:dPt>
            <c:idx val="20"/>
            <c:invertIfNegative val="0"/>
            <c:bubble3D val="0"/>
            <c:extLst>
              <c:ext xmlns:c16="http://schemas.microsoft.com/office/drawing/2014/chart" uri="{C3380CC4-5D6E-409C-BE32-E72D297353CC}">
                <c16:uniqueId val="{00000025-35A7-44AC-B530-882EC19BDEED}"/>
              </c:ext>
            </c:extLst>
          </c:dPt>
          <c:dLbls>
            <c:dLbl>
              <c:idx val="0"/>
              <c:layout>
                <c:manualLayout>
                  <c:x val="6.9444444444444441E-3"/>
                  <c:y val="-2.92792792792792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A7-44AC-B530-882EC19BDEED}"/>
                </c:ext>
              </c:extLst>
            </c:dLbl>
            <c:dLbl>
              <c:idx val="1"/>
              <c:layout>
                <c:manualLayout>
                  <c:x val="9.7222222222222224E-3"/>
                  <c:y val="-2.7027027027027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A7-44AC-B530-882EC19BDEED}"/>
                </c:ext>
              </c:extLst>
            </c:dLbl>
            <c:dLbl>
              <c:idx val="2"/>
              <c:layout>
                <c:manualLayout>
                  <c:x val="2.0833333333333332E-2"/>
                  <c:y val="-3.37837837837837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A7-44AC-B530-882EC19BDEED}"/>
                </c:ext>
              </c:extLst>
            </c:dLbl>
            <c:dLbl>
              <c:idx val="3"/>
              <c:layout>
                <c:manualLayout>
                  <c:x val="8.3333333333333332E-3"/>
                  <c:y val="-3.1531531531531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5A7-44AC-B530-882EC19BDEED}"/>
                </c:ext>
              </c:extLst>
            </c:dLbl>
            <c:dLbl>
              <c:idx val="4"/>
              <c:layout>
                <c:manualLayout>
                  <c:x val="0"/>
                  <c:y val="-1.80180180180179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A7-44AC-B530-882EC19BDEED}"/>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1-2 years</c:v>
                </c:pt>
                <c:pt idx="1">
                  <c:v>3-5 years</c:v>
                </c:pt>
                <c:pt idx="2">
                  <c:v>6-10 years</c:v>
                </c:pt>
                <c:pt idx="3">
                  <c:v>More than 10 years</c:v>
                </c:pt>
                <c:pt idx="4">
                  <c:v>No response</c:v>
                </c:pt>
              </c:strCache>
            </c:strRef>
          </c:cat>
          <c:val>
            <c:numRef>
              <c:f>Sheet1!$B$2:$B$6</c:f>
              <c:numCache>
                <c:formatCode>0%</c:formatCode>
                <c:ptCount val="5"/>
                <c:pt idx="0">
                  <c:v>0.2331</c:v>
                </c:pt>
                <c:pt idx="1">
                  <c:v>0.29010000000000002</c:v>
                </c:pt>
                <c:pt idx="2">
                  <c:v>8.2900000000000001E-2</c:v>
                </c:pt>
                <c:pt idx="3">
                  <c:v>0.29010000000000002</c:v>
                </c:pt>
                <c:pt idx="4">
                  <c:v>0.11</c:v>
                </c:pt>
              </c:numCache>
            </c:numRef>
          </c:val>
          <c:extLst>
            <c:ext xmlns:c16="http://schemas.microsoft.com/office/drawing/2014/chart" uri="{C3380CC4-5D6E-409C-BE32-E72D297353CC}">
              <c16:uniqueId val="{00000026-35A7-44AC-B530-882EC19BDEED}"/>
            </c:ext>
          </c:extLst>
        </c:ser>
        <c:dLbls>
          <c:showLegendKey val="0"/>
          <c:showVal val="0"/>
          <c:showCatName val="0"/>
          <c:showSerName val="0"/>
          <c:showPercent val="0"/>
          <c:showBubbleSize val="0"/>
        </c:dLbls>
        <c:gapWidth val="150"/>
        <c:shape val="box"/>
        <c:axId val="170547728"/>
        <c:axId val="170546944"/>
        <c:axId val="0"/>
      </c:bar3DChart>
      <c:catAx>
        <c:axId val="170547728"/>
        <c:scaling>
          <c:orientation val="minMax"/>
        </c:scaling>
        <c:delete val="0"/>
        <c:axPos val="b"/>
        <c:numFmt formatCode="General" sourceLinked="0"/>
        <c:majorTickMark val="out"/>
        <c:minorTickMark val="none"/>
        <c:tickLblPos val="nextTo"/>
        <c:txPr>
          <a:bodyPr/>
          <a:lstStyle/>
          <a:p>
            <a:pPr>
              <a:defRPr sz="1800" b="1"/>
            </a:pPr>
            <a:endParaRPr lang="en-US"/>
          </a:p>
        </c:txPr>
        <c:crossAx val="170546944"/>
        <c:crosses val="autoZero"/>
        <c:auto val="1"/>
        <c:lblAlgn val="ctr"/>
        <c:lblOffset val="100"/>
        <c:noMultiLvlLbl val="0"/>
      </c:catAx>
      <c:valAx>
        <c:axId val="170546944"/>
        <c:scaling>
          <c:orientation val="minMax"/>
          <c:max val="0.60000000000000009"/>
        </c:scaling>
        <c:delete val="0"/>
        <c:axPos val="l"/>
        <c:majorGridlines/>
        <c:numFmt formatCode="0%" sourceLinked="1"/>
        <c:majorTickMark val="out"/>
        <c:minorTickMark val="none"/>
        <c:tickLblPos val="nextTo"/>
        <c:txPr>
          <a:bodyPr/>
          <a:lstStyle/>
          <a:p>
            <a:pPr>
              <a:defRPr sz="1600" b="1"/>
            </a:pPr>
            <a:endParaRPr lang="en-US"/>
          </a:p>
        </c:txPr>
        <c:crossAx val="1705477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3.3389715174492018E-2"/>
                  <c:y val="9.0956554439353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E70-4A9C-84FA-9096578B111C}"/>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Too high</c:v>
                </c:pt>
                <c:pt idx="1">
                  <c:v>Just right</c:v>
                </c:pt>
                <c:pt idx="2">
                  <c:v>Too low</c:v>
                </c:pt>
              </c:strCache>
            </c:strRef>
          </c:cat>
          <c:val>
            <c:numRef>
              <c:f>Sheet1!$B$2:$B$4</c:f>
              <c:numCache>
                <c:formatCode>0%</c:formatCode>
                <c:ptCount val="3"/>
                <c:pt idx="0">
                  <c:v>0.08</c:v>
                </c:pt>
                <c:pt idx="1">
                  <c:v>0.61</c:v>
                </c:pt>
                <c:pt idx="2">
                  <c:v>0.31</c:v>
                </c:pt>
              </c:numCache>
            </c:numRef>
          </c:val>
          <c:extLst>
            <c:ext xmlns:c16="http://schemas.microsoft.com/office/drawing/2014/chart" uri="{C3380CC4-5D6E-409C-BE32-E72D297353CC}">
              <c16:uniqueId val="{00000001-BE70-4A9C-84FA-9096578B111C}"/>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5"/>
            </a:solidFill>
          </c:spPr>
          <c:invertIfNegative val="0"/>
          <c:dPt>
            <c:idx val="0"/>
            <c:invertIfNegative val="0"/>
            <c:bubble3D val="0"/>
            <c:extLst>
              <c:ext xmlns:c16="http://schemas.microsoft.com/office/drawing/2014/chart" uri="{C3380CC4-5D6E-409C-BE32-E72D297353CC}">
                <c16:uniqueId val="{00000001-35A7-44AC-B530-882EC19BDEED}"/>
              </c:ext>
            </c:extLst>
          </c:dPt>
          <c:dPt>
            <c:idx val="1"/>
            <c:invertIfNegative val="0"/>
            <c:bubble3D val="0"/>
            <c:extLst>
              <c:ext xmlns:c16="http://schemas.microsoft.com/office/drawing/2014/chart" uri="{C3380CC4-5D6E-409C-BE32-E72D297353CC}">
                <c16:uniqueId val="{00000003-35A7-44AC-B530-882EC19BDEED}"/>
              </c:ext>
            </c:extLst>
          </c:dPt>
          <c:dPt>
            <c:idx val="2"/>
            <c:invertIfNegative val="0"/>
            <c:bubble3D val="0"/>
            <c:extLst>
              <c:ext xmlns:c16="http://schemas.microsoft.com/office/drawing/2014/chart" uri="{C3380CC4-5D6E-409C-BE32-E72D297353CC}">
                <c16:uniqueId val="{00000005-35A7-44AC-B530-882EC19BDEED}"/>
              </c:ext>
            </c:extLst>
          </c:dPt>
          <c:dPt>
            <c:idx val="3"/>
            <c:invertIfNegative val="0"/>
            <c:bubble3D val="0"/>
            <c:extLst>
              <c:ext xmlns:c16="http://schemas.microsoft.com/office/drawing/2014/chart" uri="{C3380CC4-5D6E-409C-BE32-E72D297353CC}">
                <c16:uniqueId val="{00000007-35A7-44AC-B530-882EC19BDEED}"/>
              </c:ext>
            </c:extLst>
          </c:dPt>
          <c:dPt>
            <c:idx val="4"/>
            <c:invertIfNegative val="0"/>
            <c:bubble3D val="0"/>
            <c:extLst>
              <c:ext xmlns:c16="http://schemas.microsoft.com/office/drawing/2014/chart" uri="{C3380CC4-5D6E-409C-BE32-E72D297353CC}">
                <c16:uniqueId val="{00000009-35A7-44AC-B530-882EC19BDEED}"/>
              </c:ext>
            </c:extLst>
          </c:dPt>
          <c:dPt>
            <c:idx val="5"/>
            <c:invertIfNegative val="0"/>
            <c:bubble3D val="0"/>
            <c:extLst>
              <c:ext xmlns:c16="http://schemas.microsoft.com/office/drawing/2014/chart" uri="{C3380CC4-5D6E-409C-BE32-E72D297353CC}">
                <c16:uniqueId val="{0000000B-35A7-44AC-B530-882EC19BDEED}"/>
              </c:ext>
            </c:extLst>
          </c:dPt>
          <c:dPt>
            <c:idx val="7"/>
            <c:invertIfNegative val="0"/>
            <c:bubble3D val="0"/>
            <c:extLst>
              <c:ext xmlns:c16="http://schemas.microsoft.com/office/drawing/2014/chart" uri="{C3380CC4-5D6E-409C-BE32-E72D297353CC}">
                <c16:uniqueId val="{0000000D-35A7-44AC-B530-882EC19BDEED}"/>
              </c:ext>
            </c:extLst>
          </c:dPt>
          <c:dPt>
            <c:idx val="8"/>
            <c:invertIfNegative val="0"/>
            <c:bubble3D val="0"/>
            <c:extLst>
              <c:ext xmlns:c16="http://schemas.microsoft.com/office/drawing/2014/chart" uri="{C3380CC4-5D6E-409C-BE32-E72D297353CC}">
                <c16:uniqueId val="{0000000F-35A7-44AC-B530-882EC19BDEED}"/>
              </c:ext>
            </c:extLst>
          </c:dPt>
          <c:dPt>
            <c:idx val="9"/>
            <c:invertIfNegative val="0"/>
            <c:bubble3D val="0"/>
            <c:extLst>
              <c:ext xmlns:c16="http://schemas.microsoft.com/office/drawing/2014/chart" uri="{C3380CC4-5D6E-409C-BE32-E72D297353CC}">
                <c16:uniqueId val="{00000011-35A7-44AC-B530-882EC19BDEED}"/>
              </c:ext>
            </c:extLst>
          </c:dPt>
          <c:dPt>
            <c:idx val="10"/>
            <c:invertIfNegative val="0"/>
            <c:bubble3D val="0"/>
            <c:extLst>
              <c:ext xmlns:c16="http://schemas.microsoft.com/office/drawing/2014/chart" uri="{C3380CC4-5D6E-409C-BE32-E72D297353CC}">
                <c16:uniqueId val="{00000013-35A7-44AC-B530-882EC19BDEED}"/>
              </c:ext>
            </c:extLst>
          </c:dPt>
          <c:dPt>
            <c:idx val="11"/>
            <c:invertIfNegative val="0"/>
            <c:bubble3D val="0"/>
            <c:extLst>
              <c:ext xmlns:c16="http://schemas.microsoft.com/office/drawing/2014/chart" uri="{C3380CC4-5D6E-409C-BE32-E72D297353CC}">
                <c16:uniqueId val="{00000015-35A7-44AC-B530-882EC19BDEED}"/>
              </c:ext>
            </c:extLst>
          </c:dPt>
          <c:dPt>
            <c:idx val="12"/>
            <c:invertIfNegative val="0"/>
            <c:bubble3D val="0"/>
            <c:extLst>
              <c:ext xmlns:c16="http://schemas.microsoft.com/office/drawing/2014/chart" uri="{C3380CC4-5D6E-409C-BE32-E72D297353CC}">
                <c16:uniqueId val="{00000017-35A7-44AC-B530-882EC19BDEED}"/>
              </c:ext>
            </c:extLst>
          </c:dPt>
          <c:dPt>
            <c:idx val="14"/>
            <c:invertIfNegative val="0"/>
            <c:bubble3D val="0"/>
            <c:extLst>
              <c:ext xmlns:c16="http://schemas.microsoft.com/office/drawing/2014/chart" uri="{C3380CC4-5D6E-409C-BE32-E72D297353CC}">
                <c16:uniqueId val="{00000019-35A7-44AC-B530-882EC19BDEED}"/>
              </c:ext>
            </c:extLst>
          </c:dPt>
          <c:dPt>
            <c:idx val="15"/>
            <c:invertIfNegative val="0"/>
            <c:bubble3D val="0"/>
            <c:extLst>
              <c:ext xmlns:c16="http://schemas.microsoft.com/office/drawing/2014/chart" uri="{C3380CC4-5D6E-409C-BE32-E72D297353CC}">
                <c16:uniqueId val="{0000001B-35A7-44AC-B530-882EC19BDEED}"/>
              </c:ext>
            </c:extLst>
          </c:dPt>
          <c:dPt>
            <c:idx val="16"/>
            <c:invertIfNegative val="0"/>
            <c:bubble3D val="0"/>
            <c:extLst>
              <c:ext xmlns:c16="http://schemas.microsoft.com/office/drawing/2014/chart" uri="{C3380CC4-5D6E-409C-BE32-E72D297353CC}">
                <c16:uniqueId val="{0000001D-35A7-44AC-B530-882EC19BDEED}"/>
              </c:ext>
            </c:extLst>
          </c:dPt>
          <c:dPt>
            <c:idx val="17"/>
            <c:invertIfNegative val="0"/>
            <c:bubble3D val="0"/>
            <c:extLst>
              <c:ext xmlns:c16="http://schemas.microsoft.com/office/drawing/2014/chart" uri="{C3380CC4-5D6E-409C-BE32-E72D297353CC}">
                <c16:uniqueId val="{0000001F-35A7-44AC-B530-882EC19BDEED}"/>
              </c:ext>
            </c:extLst>
          </c:dPt>
          <c:dPt>
            <c:idx val="18"/>
            <c:invertIfNegative val="0"/>
            <c:bubble3D val="0"/>
            <c:extLst>
              <c:ext xmlns:c16="http://schemas.microsoft.com/office/drawing/2014/chart" uri="{C3380CC4-5D6E-409C-BE32-E72D297353CC}">
                <c16:uniqueId val="{00000021-35A7-44AC-B530-882EC19BDEED}"/>
              </c:ext>
            </c:extLst>
          </c:dPt>
          <c:dPt>
            <c:idx val="19"/>
            <c:invertIfNegative val="0"/>
            <c:bubble3D val="0"/>
            <c:extLst>
              <c:ext xmlns:c16="http://schemas.microsoft.com/office/drawing/2014/chart" uri="{C3380CC4-5D6E-409C-BE32-E72D297353CC}">
                <c16:uniqueId val="{00000023-35A7-44AC-B530-882EC19BDEED}"/>
              </c:ext>
            </c:extLst>
          </c:dPt>
          <c:dPt>
            <c:idx val="20"/>
            <c:invertIfNegative val="0"/>
            <c:bubble3D val="0"/>
            <c:extLst>
              <c:ext xmlns:c16="http://schemas.microsoft.com/office/drawing/2014/chart" uri="{C3380CC4-5D6E-409C-BE32-E72D297353CC}">
                <c16:uniqueId val="{00000025-35A7-44AC-B530-882EC19BDEED}"/>
              </c:ext>
            </c:extLst>
          </c:dPt>
          <c:dLbls>
            <c:dLbl>
              <c:idx val="0"/>
              <c:layout>
                <c:manualLayout>
                  <c:x val="6.9444444444444441E-3"/>
                  <c:y val="-2.92792792792792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A7-44AC-B530-882EC19BDEED}"/>
                </c:ext>
              </c:extLst>
            </c:dLbl>
            <c:dLbl>
              <c:idx val="1"/>
              <c:layout>
                <c:manualLayout>
                  <c:x val="9.7222222222222224E-3"/>
                  <c:y val="-2.7027027027027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A7-44AC-B530-882EC19BDEED}"/>
                </c:ext>
              </c:extLst>
            </c:dLbl>
            <c:dLbl>
              <c:idx val="2"/>
              <c:layout>
                <c:manualLayout>
                  <c:x val="2.0833333333333332E-2"/>
                  <c:y val="-3.37837837837837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A7-44AC-B530-882EC19BDEED}"/>
                </c:ext>
              </c:extLst>
            </c:dLbl>
            <c:dLbl>
              <c:idx val="3"/>
              <c:layout>
                <c:manualLayout>
                  <c:x val="8.3333333333333332E-3"/>
                  <c:y val="-3.1531531531531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5A7-44AC-B530-882EC19BDEED}"/>
                </c:ext>
              </c:extLst>
            </c:dLbl>
            <c:dLbl>
              <c:idx val="4"/>
              <c:layout>
                <c:manualLayout>
                  <c:x val="-1.3888888888888889E-3"/>
                  <c:y val="-2.02702702702703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A7-44AC-B530-882EC19BDEED}"/>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c:v>
                </c:pt>
                <c:pt idx="1">
                  <c:v>B</c:v>
                </c:pt>
                <c:pt idx="2">
                  <c:v>C</c:v>
                </c:pt>
                <c:pt idx="3">
                  <c:v>D</c:v>
                </c:pt>
                <c:pt idx="4">
                  <c:v>F</c:v>
                </c:pt>
              </c:strCache>
            </c:strRef>
          </c:cat>
          <c:val>
            <c:numRef>
              <c:f>Sheet1!$B$2:$B$6</c:f>
              <c:numCache>
                <c:formatCode>0%</c:formatCode>
                <c:ptCount val="5"/>
                <c:pt idx="0">
                  <c:v>0.13</c:v>
                </c:pt>
                <c:pt idx="1">
                  <c:v>0.59</c:v>
                </c:pt>
                <c:pt idx="2">
                  <c:v>0.22</c:v>
                </c:pt>
                <c:pt idx="3">
                  <c:v>0.06</c:v>
                </c:pt>
                <c:pt idx="4">
                  <c:v>0</c:v>
                </c:pt>
              </c:numCache>
            </c:numRef>
          </c:val>
          <c:extLst>
            <c:ext xmlns:c16="http://schemas.microsoft.com/office/drawing/2014/chart" uri="{C3380CC4-5D6E-409C-BE32-E72D297353CC}">
              <c16:uniqueId val="{00000026-35A7-44AC-B530-882EC19BDEED}"/>
            </c:ext>
          </c:extLst>
        </c:ser>
        <c:dLbls>
          <c:showLegendKey val="0"/>
          <c:showVal val="0"/>
          <c:showCatName val="0"/>
          <c:showSerName val="0"/>
          <c:showPercent val="0"/>
          <c:showBubbleSize val="0"/>
        </c:dLbls>
        <c:gapWidth val="150"/>
        <c:shape val="box"/>
        <c:axId val="170552824"/>
        <c:axId val="170553608"/>
        <c:axId val="0"/>
      </c:bar3DChart>
      <c:catAx>
        <c:axId val="170552824"/>
        <c:scaling>
          <c:orientation val="minMax"/>
        </c:scaling>
        <c:delete val="0"/>
        <c:axPos val="b"/>
        <c:numFmt formatCode="General" sourceLinked="0"/>
        <c:majorTickMark val="out"/>
        <c:minorTickMark val="none"/>
        <c:tickLblPos val="nextTo"/>
        <c:txPr>
          <a:bodyPr/>
          <a:lstStyle/>
          <a:p>
            <a:pPr>
              <a:defRPr sz="1800" b="1"/>
            </a:pPr>
            <a:endParaRPr lang="en-US"/>
          </a:p>
        </c:txPr>
        <c:crossAx val="170553608"/>
        <c:crosses val="autoZero"/>
        <c:auto val="1"/>
        <c:lblAlgn val="ctr"/>
        <c:lblOffset val="100"/>
        <c:noMultiLvlLbl val="0"/>
      </c:catAx>
      <c:valAx>
        <c:axId val="170553608"/>
        <c:scaling>
          <c:orientation val="minMax"/>
          <c:max val="1"/>
        </c:scaling>
        <c:delete val="0"/>
        <c:axPos val="l"/>
        <c:majorGridlines/>
        <c:numFmt formatCode="0%" sourceLinked="1"/>
        <c:majorTickMark val="out"/>
        <c:minorTickMark val="none"/>
        <c:tickLblPos val="nextTo"/>
        <c:txPr>
          <a:bodyPr/>
          <a:lstStyle/>
          <a:p>
            <a:pPr>
              <a:defRPr sz="1600" b="1"/>
            </a:pPr>
            <a:endParaRPr lang="en-US"/>
          </a:p>
        </c:txPr>
        <c:crossAx val="17055282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4"/>
            </a:solidFill>
          </c:spPr>
          <c:invertIfNegative val="0"/>
          <c:dPt>
            <c:idx val="0"/>
            <c:invertIfNegative val="0"/>
            <c:bubble3D val="0"/>
            <c:extLst>
              <c:ext xmlns:c16="http://schemas.microsoft.com/office/drawing/2014/chart" uri="{C3380CC4-5D6E-409C-BE32-E72D297353CC}">
                <c16:uniqueId val="{00000001-35A7-44AC-B530-882EC19BDEED}"/>
              </c:ext>
            </c:extLst>
          </c:dPt>
          <c:dPt>
            <c:idx val="1"/>
            <c:invertIfNegative val="0"/>
            <c:bubble3D val="0"/>
            <c:extLst>
              <c:ext xmlns:c16="http://schemas.microsoft.com/office/drawing/2014/chart" uri="{C3380CC4-5D6E-409C-BE32-E72D297353CC}">
                <c16:uniqueId val="{00000003-35A7-44AC-B530-882EC19BDEED}"/>
              </c:ext>
            </c:extLst>
          </c:dPt>
          <c:dPt>
            <c:idx val="2"/>
            <c:invertIfNegative val="0"/>
            <c:bubble3D val="0"/>
            <c:extLst>
              <c:ext xmlns:c16="http://schemas.microsoft.com/office/drawing/2014/chart" uri="{C3380CC4-5D6E-409C-BE32-E72D297353CC}">
                <c16:uniqueId val="{00000005-35A7-44AC-B530-882EC19BDEED}"/>
              </c:ext>
            </c:extLst>
          </c:dPt>
          <c:dPt>
            <c:idx val="3"/>
            <c:invertIfNegative val="0"/>
            <c:bubble3D val="0"/>
            <c:extLst>
              <c:ext xmlns:c16="http://schemas.microsoft.com/office/drawing/2014/chart" uri="{C3380CC4-5D6E-409C-BE32-E72D297353CC}">
                <c16:uniqueId val="{00000007-35A7-44AC-B530-882EC19BDEED}"/>
              </c:ext>
            </c:extLst>
          </c:dPt>
          <c:dPt>
            <c:idx val="4"/>
            <c:invertIfNegative val="0"/>
            <c:bubble3D val="0"/>
            <c:extLst>
              <c:ext xmlns:c16="http://schemas.microsoft.com/office/drawing/2014/chart" uri="{C3380CC4-5D6E-409C-BE32-E72D297353CC}">
                <c16:uniqueId val="{00000009-35A7-44AC-B530-882EC19BDEED}"/>
              </c:ext>
            </c:extLst>
          </c:dPt>
          <c:dPt>
            <c:idx val="5"/>
            <c:invertIfNegative val="0"/>
            <c:bubble3D val="0"/>
            <c:extLst>
              <c:ext xmlns:c16="http://schemas.microsoft.com/office/drawing/2014/chart" uri="{C3380CC4-5D6E-409C-BE32-E72D297353CC}">
                <c16:uniqueId val="{0000000B-35A7-44AC-B530-882EC19BDEED}"/>
              </c:ext>
            </c:extLst>
          </c:dPt>
          <c:dPt>
            <c:idx val="7"/>
            <c:invertIfNegative val="0"/>
            <c:bubble3D val="0"/>
            <c:extLst>
              <c:ext xmlns:c16="http://schemas.microsoft.com/office/drawing/2014/chart" uri="{C3380CC4-5D6E-409C-BE32-E72D297353CC}">
                <c16:uniqueId val="{0000000D-35A7-44AC-B530-882EC19BDEED}"/>
              </c:ext>
            </c:extLst>
          </c:dPt>
          <c:dPt>
            <c:idx val="8"/>
            <c:invertIfNegative val="0"/>
            <c:bubble3D val="0"/>
            <c:extLst>
              <c:ext xmlns:c16="http://schemas.microsoft.com/office/drawing/2014/chart" uri="{C3380CC4-5D6E-409C-BE32-E72D297353CC}">
                <c16:uniqueId val="{0000000F-35A7-44AC-B530-882EC19BDEED}"/>
              </c:ext>
            </c:extLst>
          </c:dPt>
          <c:dPt>
            <c:idx val="9"/>
            <c:invertIfNegative val="0"/>
            <c:bubble3D val="0"/>
            <c:extLst>
              <c:ext xmlns:c16="http://schemas.microsoft.com/office/drawing/2014/chart" uri="{C3380CC4-5D6E-409C-BE32-E72D297353CC}">
                <c16:uniqueId val="{00000011-35A7-44AC-B530-882EC19BDEED}"/>
              </c:ext>
            </c:extLst>
          </c:dPt>
          <c:dPt>
            <c:idx val="10"/>
            <c:invertIfNegative val="0"/>
            <c:bubble3D val="0"/>
            <c:extLst>
              <c:ext xmlns:c16="http://schemas.microsoft.com/office/drawing/2014/chart" uri="{C3380CC4-5D6E-409C-BE32-E72D297353CC}">
                <c16:uniqueId val="{00000013-35A7-44AC-B530-882EC19BDEED}"/>
              </c:ext>
            </c:extLst>
          </c:dPt>
          <c:dPt>
            <c:idx val="11"/>
            <c:invertIfNegative val="0"/>
            <c:bubble3D val="0"/>
            <c:extLst>
              <c:ext xmlns:c16="http://schemas.microsoft.com/office/drawing/2014/chart" uri="{C3380CC4-5D6E-409C-BE32-E72D297353CC}">
                <c16:uniqueId val="{00000015-35A7-44AC-B530-882EC19BDEED}"/>
              </c:ext>
            </c:extLst>
          </c:dPt>
          <c:dPt>
            <c:idx val="12"/>
            <c:invertIfNegative val="0"/>
            <c:bubble3D val="0"/>
            <c:extLst>
              <c:ext xmlns:c16="http://schemas.microsoft.com/office/drawing/2014/chart" uri="{C3380CC4-5D6E-409C-BE32-E72D297353CC}">
                <c16:uniqueId val="{00000017-35A7-44AC-B530-882EC19BDEED}"/>
              </c:ext>
            </c:extLst>
          </c:dPt>
          <c:dPt>
            <c:idx val="14"/>
            <c:invertIfNegative val="0"/>
            <c:bubble3D val="0"/>
            <c:extLst>
              <c:ext xmlns:c16="http://schemas.microsoft.com/office/drawing/2014/chart" uri="{C3380CC4-5D6E-409C-BE32-E72D297353CC}">
                <c16:uniqueId val="{00000019-35A7-44AC-B530-882EC19BDEED}"/>
              </c:ext>
            </c:extLst>
          </c:dPt>
          <c:dPt>
            <c:idx val="15"/>
            <c:invertIfNegative val="0"/>
            <c:bubble3D val="0"/>
            <c:extLst>
              <c:ext xmlns:c16="http://schemas.microsoft.com/office/drawing/2014/chart" uri="{C3380CC4-5D6E-409C-BE32-E72D297353CC}">
                <c16:uniqueId val="{0000001B-35A7-44AC-B530-882EC19BDEED}"/>
              </c:ext>
            </c:extLst>
          </c:dPt>
          <c:dPt>
            <c:idx val="16"/>
            <c:invertIfNegative val="0"/>
            <c:bubble3D val="0"/>
            <c:extLst>
              <c:ext xmlns:c16="http://schemas.microsoft.com/office/drawing/2014/chart" uri="{C3380CC4-5D6E-409C-BE32-E72D297353CC}">
                <c16:uniqueId val="{0000001D-35A7-44AC-B530-882EC19BDEED}"/>
              </c:ext>
            </c:extLst>
          </c:dPt>
          <c:dPt>
            <c:idx val="17"/>
            <c:invertIfNegative val="0"/>
            <c:bubble3D val="0"/>
            <c:extLst>
              <c:ext xmlns:c16="http://schemas.microsoft.com/office/drawing/2014/chart" uri="{C3380CC4-5D6E-409C-BE32-E72D297353CC}">
                <c16:uniqueId val="{0000001F-35A7-44AC-B530-882EC19BDEED}"/>
              </c:ext>
            </c:extLst>
          </c:dPt>
          <c:dPt>
            <c:idx val="18"/>
            <c:invertIfNegative val="0"/>
            <c:bubble3D val="0"/>
            <c:extLst>
              <c:ext xmlns:c16="http://schemas.microsoft.com/office/drawing/2014/chart" uri="{C3380CC4-5D6E-409C-BE32-E72D297353CC}">
                <c16:uniqueId val="{00000021-35A7-44AC-B530-882EC19BDEED}"/>
              </c:ext>
            </c:extLst>
          </c:dPt>
          <c:dPt>
            <c:idx val="19"/>
            <c:invertIfNegative val="0"/>
            <c:bubble3D val="0"/>
            <c:extLst>
              <c:ext xmlns:c16="http://schemas.microsoft.com/office/drawing/2014/chart" uri="{C3380CC4-5D6E-409C-BE32-E72D297353CC}">
                <c16:uniqueId val="{00000023-35A7-44AC-B530-882EC19BDEED}"/>
              </c:ext>
            </c:extLst>
          </c:dPt>
          <c:dPt>
            <c:idx val="20"/>
            <c:invertIfNegative val="0"/>
            <c:bubble3D val="0"/>
            <c:extLst>
              <c:ext xmlns:c16="http://schemas.microsoft.com/office/drawing/2014/chart" uri="{C3380CC4-5D6E-409C-BE32-E72D297353CC}">
                <c16:uniqueId val="{00000025-35A7-44AC-B530-882EC19BDEED}"/>
              </c:ext>
            </c:extLst>
          </c:dPt>
          <c:dLbls>
            <c:dLbl>
              <c:idx val="0"/>
              <c:layout>
                <c:manualLayout>
                  <c:x val="6.9444444444444441E-3"/>
                  <c:y val="-2.92792792792792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A7-44AC-B530-882EC19BDEED}"/>
                </c:ext>
              </c:extLst>
            </c:dLbl>
            <c:dLbl>
              <c:idx val="1"/>
              <c:layout>
                <c:manualLayout>
                  <c:x val="9.7222222222222224E-3"/>
                  <c:y val="-2.7027027027027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A7-44AC-B530-882EC19BDEED}"/>
                </c:ext>
              </c:extLst>
            </c:dLbl>
            <c:dLbl>
              <c:idx val="2"/>
              <c:layout>
                <c:manualLayout>
                  <c:x val="2.0833333333333332E-2"/>
                  <c:y val="-3.37837837837837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A7-44AC-B530-882EC19BDEED}"/>
                </c:ext>
              </c:extLst>
            </c:dLbl>
            <c:dLbl>
              <c:idx val="3"/>
              <c:layout>
                <c:manualLayout>
                  <c:x val="8.3333333333333332E-3"/>
                  <c:y val="-3.1531531531531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5A7-44AC-B530-882EC19BDEED}"/>
                </c:ext>
              </c:extLst>
            </c:dLbl>
            <c:dLbl>
              <c:idx val="4"/>
              <c:layout>
                <c:manualLayout>
                  <c:x val="-1.3888888888888889E-3"/>
                  <c:y val="-2.02702702702703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A7-44AC-B530-882EC19BDEED}"/>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Much better</c:v>
                </c:pt>
                <c:pt idx="1">
                  <c:v>Better</c:v>
                </c:pt>
                <c:pt idx="2">
                  <c:v>The same</c:v>
                </c:pt>
                <c:pt idx="3">
                  <c:v>Worse</c:v>
                </c:pt>
                <c:pt idx="4">
                  <c:v>Much worse</c:v>
                </c:pt>
                <c:pt idx="5">
                  <c:v>No opinion</c:v>
                </c:pt>
              </c:strCache>
            </c:strRef>
          </c:cat>
          <c:val>
            <c:numRef>
              <c:f>Sheet1!$B$2:$B$7</c:f>
              <c:numCache>
                <c:formatCode>0%</c:formatCode>
                <c:ptCount val="6"/>
                <c:pt idx="0">
                  <c:v>0.04</c:v>
                </c:pt>
                <c:pt idx="1">
                  <c:v>0.33</c:v>
                </c:pt>
                <c:pt idx="2">
                  <c:v>0.25</c:v>
                </c:pt>
                <c:pt idx="3">
                  <c:v>0.17</c:v>
                </c:pt>
                <c:pt idx="4">
                  <c:v>0.01</c:v>
                </c:pt>
                <c:pt idx="5">
                  <c:v>0.2</c:v>
                </c:pt>
              </c:numCache>
            </c:numRef>
          </c:val>
          <c:extLst>
            <c:ext xmlns:c16="http://schemas.microsoft.com/office/drawing/2014/chart" uri="{C3380CC4-5D6E-409C-BE32-E72D297353CC}">
              <c16:uniqueId val="{00000026-35A7-44AC-B530-882EC19BDEED}"/>
            </c:ext>
          </c:extLst>
        </c:ser>
        <c:dLbls>
          <c:showLegendKey val="0"/>
          <c:showVal val="0"/>
          <c:showCatName val="0"/>
          <c:showSerName val="0"/>
          <c:showPercent val="0"/>
          <c:showBubbleSize val="0"/>
        </c:dLbls>
        <c:gapWidth val="150"/>
        <c:shape val="box"/>
        <c:axId val="170552824"/>
        <c:axId val="170553608"/>
        <c:axId val="0"/>
      </c:bar3DChart>
      <c:catAx>
        <c:axId val="170552824"/>
        <c:scaling>
          <c:orientation val="minMax"/>
        </c:scaling>
        <c:delete val="0"/>
        <c:axPos val="b"/>
        <c:numFmt formatCode="General" sourceLinked="0"/>
        <c:majorTickMark val="out"/>
        <c:minorTickMark val="none"/>
        <c:tickLblPos val="nextTo"/>
        <c:txPr>
          <a:bodyPr/>
          <a:lstStyle/>
          <a:p>
            <a:pPr>
              <a:defRPr sz="1800" b="1"/>
            </a:pPr>
            <a:endParaRPr lang="en-US"/>
          </a:p>
        </c:txPr>
        <c:crossAx val="170553608"/>
        <c:crosses val="autoZero"/>
        <c:auto val="1"/>
        <c:lblAlgn val="ctr"/>
        <c:lblOffset val="100"/>
        <c:noMultiLvlLbl val="0"/>
      </c:catAx>
      <c:valAx>
        <c:axId val="170553608"/>
        <c:scaling>
          <c:orientation val="minMax"/>
          <c:max val="1"/>
        </c:scaling>
        <c:delete val="0"/>
        <c:axPos val="l"/>
        <c:majorGridlines/>
        <c:numFmt formatCode="0%" sourceLinked="1"/>
        <c:majorTickMark val="out"/>
        <c:minorTickMark val="none"/>
        <c:tickLblPos val="nextTo"/>
        <c:txPr>
          <a:bodyPr/>
          <a:lstStyle/>
          <a:p>
            <a:pPr>
              <a:defRPr sz="1600" b="1"/>
            </a:pPr>
            <a:endParaRPr lang="en-US"/>
          </a:p>
        </c:txPr>
        <c:crossAx val="17055282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466D83-36DA-4B3D-8C36-4DFD28972FFD}" type="datetimeFigureOut">
              <a:rPr lang="en-US" smtClean="0"/>
              <a:pPr/>
              <a:t>5/9/2018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46D95F-2913-4B92-932A-86883D08693B}" type="slidenum">
              <a:rPr lang="en-US" smtClean="0"/>
              <a:pPr/>
              <a:t>‹#›</a:t>
            </a:fld>
            <a:endParaRPr lang="en-US"/>
          </a:p>
        </p:txBody>
      </p:sp>
    </p:spTree>
    <p:extLst>
      <p:ext uri="{BB962C8B-B14F-4D97-AF65-F5344CB8AC3E}">
        <p14:creationId xmlns:p14="http://schemas.microsoft.com/office/powerpoint/2010/main" val="2193126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46D95F-2913-4B92-932A-86883D08693B}" type="slidenum">
              <a:rPr lang="en-US" smtClean="0"/>
              <a:pPr/>
              <a:t>1</a:t>
            </a:fld>
            <a:endParaRPr lang="en-US" dirty="0"/>
          </a:p>
        </p:txBody>
      </p:sp>
    </p:spTree>
    <p:extLst>
      <p:ext uri="{BB962C8B-B14F-4D97-AF65-F5344CB8AC3E}">
        <p14:creationId xmlns:p14="http://schemas.microsoft.com/office/powerpoint/2010/main" val="1944878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46D95F-2913-4B92-932A-86883D08693B}" type="slidenum">
              <a:rPr lang="en-US" smtClean="0"/>
              <a:pPr/>
              <a:t>36</a:t>
            </a:fld>
            <a:endParaRPr lang="en-US" dirty="0"/>
          </a:p>
        </p:txBody>
      </p:sp>
    </p:spTree>
    <p:extLst>
      <p:ext uri="{BB962C8B-B14F-4D97-AF65-F5344CB8AC3E}">
        <p14:creationId xmlns:p14="http://schemas.microsoft.com/office/powerpoint/2010/main" val="2212353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4</a:t>
            </a:fld>
            <a:endParaRPr lang="en-US"/>
          </a:p>
        </p:txBody>
      </p:sp>
    </p:spTree>
    <p:extLst>
      <p:ext uri="{BB962C8B-B14F-4D97-AF65-F5344CB8AC3E}">
        <p14:creationId xmlns:p14="http://schemas.microsoft.com/office/powerpoint/2010/main" val="175245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5</a:t>
            </a:fld>
            <a:endParaRPr lang="en-US"/>
          </a:p>
        </p:txBody>
      </p:sp>
    </p:spTree>
    <p:extLst>
      <p:ext uri="{BB962C8B-B14F-4D97-AF65-F5344CB8AC3E}">
        <p14:creationId xmlns:p14="http://schemas.microsoft.com/office/powerpoint/2010/main" val="2922493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6</a:t>
            </a:fld>
            <a:endParaRPr lang="en-US"/>
          </a:p>
        </p:txBody>
      </p:sp>
    </p:spTree>
    <p:extLst>
      <p:ext uri="{BB962C8B-B14F-4D97-AF65-F5344CB8AC3E}">
        <p14:creationId xmlns:p14="http://schemas.microsoft.com/office/powerpoint/2010/main" val="1638189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7</a:t>
            </a:fld>
            <a:endParaRPr lang="en-US"/>
          </a:p>
        </p:txBody>
      </p:sp>
    </p:spTree>
    <p:extLst>
      <p:ext uri="{BB962C8B-B14F-4D97-AF65-F5344CB8AC3E}">
        <p14:creationId xmlns:p14="http://schemas.microsoft.com/office/powerpoint/2010/main" val="3313298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8</a:t>
            </a:fld>
            <a:endParaRPr lang="en-US"/>
          </a:p>
        </p:txBody>
      </p:sp>
    </p:spTree>
    <p:extLst>
      <p:ext uri="{BB962C8B-B14F-4D97-AF65-F5344CB8AC3E}">
        <p14:creationId xmlns:p14="http://schemas.microsoft.com/office/powerpoint/2010/main" val="322228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28</a:t>
            </a:fld>
            <a:endParaRPr lang="en-US"/>
          </a:p>
        </p:txBody>
      </p:sp>
    </p:spTree>
    <p:extLst>
      <p:ext uri="{BB962C8B-B14F-4D97-AF65-F5344CB8AC3E}">
        <p14:creationId xmlns:p14="http://schemas.microsoft.com/office/powerpoint/2010/main" val="1510569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29</a:t>
            </a:fld>
            <a:endParaRPr lang="en-US"/>
          </a:p>
        </p:txBody>
      </p:sp>
    </p:spTree>
    <p:extLst>
      <p:ext uri="{BB962C8B-B14F-4D97-AF65-F5344CB8AC3E}">
        <p14:creationId xmlns:p14="http://schemas.microsoft.com/office/powerpoint/2010/main" val="1022043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30</a:t>
            </a:fld>
            <a:endParaRPr lang="en-US"/>
          </a:p>
        </p:txBody>
      </p:sp>
    </p:spTree>
    <p:extLst>
      <p:ext uri="{BB962C8B-B14F-4D97-AF65-F5344CB8AC3E}">
        <p14:creationId xmlns:p14="http://schemas.microsoft.com/office/powerpoint/2010/main" val="109674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6B7771-B890-4499-A8B2-84795AD9398F}" type="datetimeFigureOut">
              <a:rPr lang="en-US" smtClean="0"/>
              <a:pPr/>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B7771-B890-4499-A8B2-84795AD9398F}" type="datetimeFigureOut">
              <a:rPr lang="en-US" smtClean="0"/>
              <a:pPr/>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B7771-B890-4499-A8B2-84795AD9398F}" type="datetimeFigureOut">
              <a:rPr lang="en-US" smtClean="0"/>
              <a:pPr/>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B7771-B890-4499-A8B2-84795AD9398F}" type="datetimeFigureOut">
              <a:rPr lang="en-US" smtClean="0"/>
              <a:pPr/>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B7771-B890-4499-A8B2-84795AD9398F}" type="datetimeFigureOut">
              <a:rPr lang="en-US" smtClean="0"/>
              <a:pPr/>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6B7771-B890-4499-A8B2-84795AD9398F}" type="datetimeFigureOut">
              <a:rPr lang="en-US" smtClean="0"/>
              <a:pPr/>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6B7771-B890-4499-A8B2-84795AD9398F}" type="datetimeFigureOut">
              <a:rPr lang="en-US" smtClean="0"/>
              <a:pPr/>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6B7771-B890-4499-A8B2-84795AD9398F}" type="datetimeFigureOut">
              <a:rPr lang="en-US" smtClean="0"/>
              <a:pPr/>
              <a:t>5/9/2018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B7771-B890-4499-A8B2-84795AD9398F}" type="datetimeFigureOut">
              <a:rPr lang="en-US" smtClean="0"/>
              <a:pPr/>
              <a:t>5/9/2018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B7771-B890-4499-A8B2-84795AD9398F}" type="datetimeFigureOut">
              <a:rPr lang="en-US" smtClean="0"/>
              <a:pPr/>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B7771-B890-4499-A8B2-84795AD9398F}" type="datetimeFigureOut">
              <a:rPr lang="en-US" smtClean="0"/>
              <a:pPr/>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B7771-B890-4499-A8B2-84795AD9398F}" type="datetimeFigureOut">
              <a:rPr lang="en-US" smtClean="0"/>
              <a:pPr/>
              <a:t>5/9/2018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13667-BD1B-42A8-9C84-CA7EB47CAE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095500" y="4038600"/>
            <a:ext cx="4953000" cy="685800"/>
          </a:xfrm>
        </p:spPr>
        <p:txBody>
          <a:bodyPr/>
          <a:lstStyle/>
          <a:p>
            <a:r>
              <a:rPr lang="en-US" dirty="0"/>
              <a:t>Spring 2018</a:t>
            </a:r>
          </a:p>
          <a:p>
            <a:endParaRPr lang="en-US" sz="2400" dirty="0"/>
          </a:p>
        </p:txBody>
      </p:sp>
      <p:sp>
        <p:nvSpPr>
          <p:cNvPr id="4" name="Title 3"/>
          <p:cNvSpPr>
            <a:spLocks noGrp="1"/>
          </p:cNvSpPr>
          <p:nvPr>
            <p:ph type="ctrTitle"/>
          </p:nvPr>
        </p:nvSpPr>
        <p:spPr>
          <a:xfrm>
            <a:off x="0" y="1371600"/>
            <a:ext cx="9144000" cy="2819400"/>
          </a:xfrm>
        </p:spPr>
        <p:txBody>
          <a:bodyPr>
            <a:normAutofit/>
          </a:bodyPr>
          <a:lstStyle/>
          <a:p>
            <a:pPr marL="0" marR="0">
              <a:spcBef>
                <a:spcPts val="0"/>
              </a:spcBef>
              <a:spcAft>
                <a:spcPts val="0"/>
              </a:spcAft>
            </a:pPr>
            <a:r>
              <a:rPr lang="en-US" sz="4000" b="1" dirty="0">
                <a:latin typeface="+mn-lt"/>
                <a:ea typeface="Times New Roman"/>
              </a:rPr>
              <a:t>Woodland Public Schools</a:t>
            </a:r>
            <a:br>
              <a:rPr lang="en-US" sz="4000" b="1" dirty="0">
                <a:solidFill>
                  <a:srgbClr val="FF0000"/>
                </a:solidFill>
                <a:latin typeface="+mn-lt"/>
                <a:ea typeface="Times New Roman"/>
              </a:rPr>
            </a:br>
            <a:r>
              <a:rPr lang="en-US" sz="3600" dirty="0">
                <a:latin typeface="+mn-lt"/>
              </a:rPr>
              <a:t>Staff Survey Results</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1000" y="5715000"/>
            <a:ext cx="1783380" cy="762000"/>
          </a:xfrm>
          <a:prstGeom prst="rect">
            <a:avLst/>
          </a:prstGeom>
          <a:noFill/>
        </p:spPr>
      </p:pic>
    </p:spTree>
    <p:extLst>
      <p:ext uri="{BB962C8B-B14F-4D97-AF65-F5344CB8AC3E}">
        <p14:creationId xmlns:p14="http://schemas.microsoft.com/office/powerpoint/2010/main" val="407830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Change Readiness</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06151459"/>
              </p:ext>
            </p:extLst>
          </p:nvPr>
        </p:nvGraphicFramePr>
        <p:xfrm>
          <a:off x="0" y="1600198"/>
          <a:ext cx="9144000" cy="5257803"/>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351232693"/>
                    </a:ext>
                  </a:extLst>
                </a:gridCol>
                <a:gridCol w="1112762">
                  <a:extLst>
                    <a:ext uri="{9D8B030D-6E8A-4147-A177-3AD203B41FA5}">
                      <a16:colId xmlns:a16="http://schemas.microsoft.com/office/drawing/2014/main" val="3335768515"/>
                    </a:ext>
                  </a:extLst>
                </a:gridCol>
              </a:tblGrid>
              <a:tr h="1138783">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988363">
                <a:tc>
                  <a:txBody>
                    <a:bodyPr/>
                    <a:lstStyle/>
                    <a:p>
                      <a:pPr algn="l" fontAlgn="b"/>
                      <a:r>
                        <a:rPr lang="en-US" sz="1800" b="0" i="0" u="none" strike="noStrike" dirty="0">
                          <a:effectLst/>
                          <a:latin typeface="Calibri" panose="020F0502020204030204" pitchFamily="34" charset="0"/>
                        </a:rPr>
                        <a:t>Our District has a culture of open dialogue.</a:t>
                      </a:r>
                    </a:p>
                  </a:txBody>
                  <a:tcPr marL="9525" marR="9525" marT="9525" marB="0" anchor="ctr"/>
                </a:tc>
                <a:tc>
                  <a:txBody>
                    <a:bodyPr/>
                    <a:lstStyle/>
                    <a:p>
                      <a:pPr algn="ctr" fontAlgn="b"/>
                      <a:r>
                        <a:rPr lang="en-US" sz="1800" b="0" i="0" u="none" strike="noStrike" dirty="0">
                          <a:effectLst/>
                          <a:latin typeface="Calibri" panose="020F0502020204030204" pitchFamily="34" charset="0"/>
                        </a:rPr>
                        <a:t>74%</a:t>
                      </a:r>
                    </a:p>
                  </a:txBody>
                  <a:tcPr marL="9525" marR="9525" marT="9525" marB="0" anchor="ctr"/>
                </a:tc>
                <a:tc>
                  <a:txBody>
                    <a:bodyPr/>
                    <a:lstStyle/>
                    <a:p>
                      <a:pPr algn="ctr" fontAlgn="b"/>
                      <a:r>
                        <a:rPr lang="en-US" sz="1800" b="0" i="0" u="none" strike="noStrike" dirty="0">
                          <a:effectLst/>
                          <a:latin typeface="Calibri" panose="020F0502020204030204" pitchFamily="34" charset="0"/>
                        </a:rPr>
                        <a:t>3.52 (168)</a:t>
                      </a:r>
                    </a:p>
                  </a:txBody>
                  <a:tcPr marL="9525" marR="9525" marT="9525" marB="0" anchor="ctr"/>
                </a:tc>
                <a:tc>
                  <a:txBody>
                    <a:bodyPr/>
                    <a:lstStyle/>
                    <a:p>
                      <a:pPr algn="ctr" fontAlgn="b"/>
                      <a:r>
                        <a:rPr lang="en-US" sz="1800" b="0" i="0" u="none" strike="noStrike" dirty="0">
                          <a:effectLst/>
                          <a:latin typeface="Calibri" panose="020F0502020204030204" pitchFamily="34" charset="0"/>
                        </a:rPr>
                        <a:t>3.32</a:t>
                      </a:r>
                    </a:p>
                  </a:txBody>
                  <a:tcPr marL="9525" marR="9525" marT="9525" marB="0" anchor="ctr"/>
                </a:tc>
                <a:tc>
                  <a:txBody>
                    <a:bodyPr/>
                    <a:lstStyle/>
                    <a:p>
                      <a:pPr algn="ctr" fontAlgn="b"/>
                      <a:r>
                        <a:rPr lang="en-US" sz="1800" b="0" i="0" u="none" strike="noStrike">
                          <a:effectLst/>
                          <a:latin typeface="Calibri" panose="020F0502020204030204" pitchFamily="34" charset="0"/>
                        </a:rPr>
                        <a:t>0.20</a:t>
                      </a:r>
                    </a:p>
                  </a:txBody>
                  <a:tcPr marL="9525" marR="9525" marT="9525" marB="0" anchor="ctr"/>
                </a:tc>
                <a:extLst>
                  <a:ext uri="{0D108BD9-81ED-4DB2-BD59-A6C34878D82A}">
                    <a16:rowId xmlns:a16="http://schemas.microsoft.com/office/drawing/2014/main" val="10001"/>
                  </a:ext>
                </a:extLst>
              </a:tr>
              <a:tr h="988363">
                <a:tc>
                  <a:txBody>
                    <a:bodyPr/>
                    <a:lstStyle/>
                    <a:p>
                      <a:pPr algn="l" fontAlgn="b"/>
                      <a:r>
                        <a:rPr lang="en-US" sz="1800" b="0" i="0" u="none" strike="noStrike">
                          <a:effectLst/>
                          <a:latin typeface="Calibri" panose="020F0502020204030204" pitchFamily="34" charset="0"/>
                        </a:rPr>
                        <a:t>There is a process for evaluating the effectiveness of new initiatives.</a:t>
                      </a:r>
                    </a:p>
                  </a:txBody>
                  <a:tcPr marL="9525" marR="9525" marT="9525" marB="0" anchor="ctr"/>
                </a:tc>
                <a:tc>
                  <a:txBody>
                    <a:bodyPr/>
                    <a:lstStyle/>
                    <a:p>
                      <a:pPr algn="ctr" fontAlgn="b"/>
                      <a:r>
                        <a:rPr lang="en-US" sz="1800" b="0" i="0" u="none" strike="noStrike" dirty="0">
                          <a:effectLst/>
                          <a:latin typeface="Calibri" panose="020F0502020204030204" pitchFamily="34" charset="0"/>
                        </a:rPr>
                        <a:t>59%</a:t>
                      </a:r>
                    </a:p>
                  </a:txBody>
                  <a:tcPr marL="9525" marR="9525" marT="9525" marB="0" anchor="ctr"/>
                </a:tc>
                <a:tc>
                  <a:txBody>
                    <a:bodyPr/>
                    <a:lstStyle/>
                    <a:p>
                      <a:pPr algn="ctr" fontAlgn="b"/>
                      <a:r>
                        <a:rPr lang="en-US" sz="1800" b="0" i="0" u="none" strike="noStrike">
                          <a:effectLst/>
                          <a:latin typeface="Calibri" panose="020F0502020204030204" pitchFamily="34" charset="0"/>
                        </a:rPr>
                        <a:t>3.18 (133)</a:t>
                      </a:r>
                    </a:p>
                  </a:txBody>
                  <a:tcPr marL="9525" marR="9525" marT="9525" marB="0" anchor="ctr"/>
                </a:tc>
                <a:tc>
                  <a:txBody>
                    <a:bodyPr/>
                    <a:lstStyle/>
                    <a:p>
                      <a:pPr algn="ctr" fontAlgn="b"/>
                      <a:r>
                        <a:rPr lang="en-US" sz="1800" b="0" i="0" u="none" strike="noStrike" dirty="0">
                          <a:effectLst/>
                          <a:latin typeface="Calibri" panose="020F0502020204030204" pitchFamily="34" charset="0"/>
                        </a:rPr>
                        <a:t>3.02</a:t>
                      </a:r>
                    </a:p>
                  </a:txBody>
                  <a:tcPr marL="9525" marR="9525" marT="9525" marB="0" anchor="ctr"/>
                </a:tc>
                <a:tc>
                  <a:txBody>
                    <a:bodyPr/>
                    <a:lstStyle/>
                    <a:p>
                      <a:pPr algn="ctr" fontAlgn="b"/>
                      <a:r>
                        <a:rPr lang="en-US" sz="1800" b="0" i="0" u="none" strike="noStrike">
                          <a:effectLst/>
                          <a:latin typeface="Calibri" panose="020F0502020204030204" pitchFamily="34" charset="0"/>
                        </a:rPr>
                        <a:t>0.16</a:t>
                      </a:r>
                    </a:p>
                  </a:txBody>
                  <a:tcPr marL="9525" marR="9525" marT="9525" marB="0" anchor="ctr"/>
                </a:tc>
                <a:extLst>
                  <a:ext uri="{0D108BD9-81ED-4DB2-BD59-A6C34878D82A}">
                    <a16:rowId xmlns:a16="http://schemas.microsoft.com/office/drawing/2014/main" val="10002"/>
                  </a:ext>
                </a:extLst>
              </a:tr>
              <a:tr h="1071147">
                <a:tc>
                  <a:txBody>
                    <a:bodyPr/>
                    <a:lstStyle/>
                    <a:p>
                      <a:pPr algn="l" fontAlgn="b"/>
                      <a:r>
                        <a:rPr lang="en-US" sz="1800" b="0" i="0" u="none" strike="noStrike">
                          <a:effectLst/>
                          <a:latin typeface="Calibri" panose="020F0502020204030204" pitchFamily="34" charset="0"/>
                        </a:rPr>
                        <a:t>Our District strives to achieve consensus on areas that need improvement.</a:t>
                      </a:r>
                    </a:p>
                  </a:txBody>
                  <a:tcPr marL="9525" marR="9525" marT="9525" marB="0" anchor="ctr"/>
                </a:tc>
                <a:tc>
                  <a:txBody>
                    <a:bodyPr/>
                    <a:lstStyle/>
                    <a:p>
                      <a:pPr algn="ctr" fontAlgn="b"/>
                      <a:r>
                        <a:rPr lang="en-US" sz="1800" b="0" i="0" u="none" strike="noStrike">
                          <a:effectLst/>
                          <a:latin typeface="Calibri" panose="020F0502020204030204" pitchFamily="34" charset="0"/>
                        </a:rPr>
                        <a:t>74%</a:t>
                      </a:r>
                    </a:p>
                  </a:txBody>
                  <a:tcPr marL="9525" marR="9525" marT="9525" marB="0" anchor="ctr"/>
                </a:tc>
                <a:tc>
                  <a:txBody>
                    <a:bodyPr/>
                    <a:lstStyle/>
                    <a:p>
                      <a:pPr algn="ctr" fontAlgn="b"/>
                      <a:r>
                        <a:rPr lang="en-US" sz="1800" b="0" i="0" u="none" strike="noStrike">
                          <a:effectLst/>
                          <a:latin typeface="Calibri" panose="020F0502020204030204" pitchFamily="34" charset="0"/>
                        </a:rPr>
                        <a:t>3.46 (161)</a:t>
                      </a:r>
                    </a:p>
                  </a:txBody>
                  <a:tcPr marL="9525" marR="9525" marT="9525" marB="0" anchor="ctr"/>
                </a:tc>
                <a:tc>
                  <a:txBody>
                    <a:bodyPr/>
                    <a:lstStyle/>
                    <a:p>
                      <a:pPr algn="ctr" fontAlgn="b"/>
                      <a:r>
                        <a:rPr lang="en-US" sz="1800" b="0" i="0" u="none" strike="noStrike" dirty="0">
                          <a:effectLst/>
                          <a:latin typeface="Calibri" panose="020F0502020204030204" pitchFamily="34" charset="0"/>
                        </a:rPr>
                        <a:t>3.31</a:t>
                      </a:r>
                    </a:p>
                  </a:txBody>
                  <a:tcPr marL="9525" marR="9525" marT="9525" marB="0" anchor="ctr"/>
                </a:tc>
                <a:tc>
                  <a:txBody>
                    <a:bodyPr/>
                    <a:lstStyle/>
                    <a:p>
                      <a:pPr algn="ctr" fontAlgn="b"/>
                      <a:r>
                        <a:rPr lang="en-US" sz="1800" b="0" i="0" u="none" strike="noStrike" dirty="0">
                          <a:effectLst/>
                          <a:latin typeface="Calibri" panose="020F0502020204030204" pitchFamily="34" charset="0"/>
                        </a:rPr>
                        <a:t>0.15</a:t>
                      </a:r>
                    </a:p>
                  </a:txBody>
                  <a:tcPr marL="9525" marR="9525" marT="9525" marB="0" anchor="ctr"/>
                </a:tc>
                <a:extLst>
                  <a:ext uri="{0D108BD9-81ED-4DB2-BD59-A6C34878D82A}">
                    <a16:rowId xmlns:a16="http://schemas.microsoft.com/office/drawing/2014/main" val="10003"/>
                  </a:ext>
                </a:extLst>
              </a:tr>
              <a:tr h="1071147">
                <a:tc>
                  <a:txBody>
                    <a:bodyPr/>
                    <a:lstStyle/>
                    <a:p>
                      <a:pPr algn="l" fontAlgn="b"/>
                      <a:r>
                        <a:rPr lang="en-US" sz="1800" b="0" i="0" u="none" strike="noStrike">
                          <a:effectLst/>
                          <a:latin typeface="Calibri" panose="020F0502020204030204" pitchFamily="34" charset="0"/>
                        </a:rPr>
                        <a:t>Our District is committed to making needed improvements as they are identified.</a:t>
                      </a:r>
                    </a:p>
                  </a:txBody>
                  <a:tcPr marL="9525" marR="9525" marT="9525" marB="0" anchor="ctr"/>
                </a:tc>
                <a:tc>
                  <a:txBody>
                    <a:bodyPr/>
                    <a:lstStyle/>
                    <a:p>
                      <a:pPr algn="ctr" fontAlgn="b"/>
                      <a:r>
                        <a:rPr lang="en-US" sz="1800" b="0" i="0" u="none" strike="noStrike">
                          <a:effectLst/>
                          <a:latin typeface="Calibri" panose="020F0502020204030204" pitchFamily="34" charset="0"/>
                        </a:rPr>
                        <a:t>78%</a:t>
                      </a:r>
                    </a:p>
                  </a:txBody>
                  <a:tcPr marL="9525" marR="9525" marT="9525" marB="0" anchor="ctr"/>
                </a:tc>
                <a:tc>
                  <a:txBody>
                    <a:bodyPr/>
                    <a:lstStyle/>
                    <a:p>
                      <a:pPr algn="ctr" fontAlgn="b"/>
                      <a:r>
                        <a:rPr lang="en-US" sz="1800" b="0" i="0" u="none" strike="noStrike">
                          <a:effectLst/>
                          <a:latin typeface="Calibri" panose="020F0502020204030204" pitchFamily="34" charset="0"/>
                        </a:rPr>
                        <a:t>3.60 (164)</a:t>
                      </a:r>
                    </a:p>
                  </a:txBody>
                  <a:tcPr marL="9525" marR="9525" marT="9525" marB="0" anchor="ctr"/>
                </a:tc>
                <a:tc>
                  <a:txBody>
                    <a:bodyPr/>
                    <a:lstStyle/>
                    <a:p>
                      <a:pPr algn="ctr" fontAlgn="b"/>
                      <a:r>
                        <a:rPr lang="en-US" sz="1800" b="0" i="0" u="none" strike="noStrike">
                          <a:effectLst/>
                          <a:latin typeface="Calibri" panose="020F0502020204030204" pitchFamily="34" charset="0"/>
                        </a:rPr>
                        <a:t>3.46</a:t>
                      </a:r>
                    </a:p>
                  </a:txBody>
                  <a:tcPr marL="9525" marR="9525" marT="9525" marB="0" anchor="ctr"/>
                </a:tc>
                <a:tc>
                  <a:txBody>
                    <a:bodyPr/>
                    <a:lstStyle/>
                    <a:p>
                      <a:pPr algn="ctr" fontAlgn="b"/>
                      <a:r>
                        <a:rPr lang="en-US" sz="1800" b="0" i="0" u="none" strike="noStrike" dirty="0">
                          <a:effectLst/>
                          <a:latin typeface="Calibri" panose="020F0502020204030204" pitchFamily="34" charset="0"/>
                        </a:rPr>
                        <a:t>0.14</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03554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Student Achievement </a:t>
            </a:r>
            <a:br>
              <a:rPr lang="en-US" sz="4000" b="1"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4880141"/>
              </p:ext>
            </p:extLst>
          </p:nvPr>
        </p:nvGraphicFramePr>
        <p:xfrm>
          <a:off x="0" y="1600194"/>
          <a:ext cx="9144000" cy="5257804"/>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1523450075"/>
                    </a:ext>
                  </a:extLst>
                </a:gridCol>
                <a:gridCol w="1112762">
                  <a:extLst>
                    <a:ext uri="{9D8B030D-6E8A-4147-A177-3AD203B41FA5}">
                      <a16:colId xmlns:a16="http://schemas.microsoft.com/office/drawing/2014/main" val="2449127284"/>
                    </a:ext>
                  </a:extLst>
                </a:gridCol>
              </a:tblGrid>
              <a:tr h="918170">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622740">
                <a:tc>
                  <a:txBody>
                    <a:bodyPr/>
                    <a:lstStyle/>
                    <a:p>
                      <a:pPr algn="l" fontAlgn="b"/>
                      <a:r>
                        <a:rPr lang="en-US" sz="1800" b="0" i="0" u="none" strike="noStrike" dirty="0">
                          <a:effectLst/>
                          <a:latin typeface="Calibri" panose="020F0502020204030204" pitchFamily="34" charset="0"/>
                        </a:rPr>
                        <a:t>Student discipline is handled in a consistent manner by all staff.</a:t>
                      </a:r>
                    </a:p>
                  </a:txBody>
                  <a:tcPr marL="9525" marR="9525" marT="9525" marB="0" anchor="ctr"/>
                </a:tc>
                <a:tc>
                  <a:txBody>
                    <a:bodyPr/>
                    <a:lstStyle/>
                    <a:p>
                      <a:pPr algn="ctr" fontAlgn="b"/>
                      <a:r>
                        <a:rPr lang="en-US" sz="1800" b="0" i="0" u="none" strike="noStrike" dirty="0">
                          <a:effectLst/>
                          <a:latin typeface="Calibri" panose="020F0502020204030204" pitchFamily="34" charset="0"/>
                        </a:rPr>
                        <a:t>40%</a:t>
                      </a:r>
                    </a:p>
                  </a:txBody>
                  <a:tcPr marL="9525" marR="9525" marT="9525" marB="0" anchor="ctr"/>
                </a:tc>
                <a:tc>
                  <a:txBody>
                    <a:bodyPr/>
                    <a:lstStyle/>
                    <a:p>
                      <a:pPr algn="ctr" fontAlgn="b"/>
                      <a:r>
                        <a:rPr lang="en-US" sz="1800" b="0" i="0" u="none" strike="noStrike" dirty="0">
                          <a:effectLst/>
                          <a:latin typeface="Calibri" panose="020F0502020204030204" pitchFamily="34" charset="0"/>
                        </a:rPr>
                        <a:t>2.66 (128)</a:t>
                      </a:r>
                    </a:p>
                  </a:txBody>
                  <a:tcPr marL="9525" marR="9525" marT="9525" marB="0" anchor="ctr"/>
                </a:tc>
                <a:tc>
                  <a:txBody>
                    <a:bodyPr/>
                    <a:lstStyle/>
                    <a:p>
                      <a:pPr algn="ctr" fontAlgn="b"/>
                      <a:r>
                        <a:rPr lang="en-US" sz="1800" b="0" i="0" u="none" strike="noStrike">
                          <a:effectLst/>
                          <a:latin typeface="Calibri" panose="020F0502020204030204" pitchFamily="34" charset="0"/>
                        </a:rPr>
                        <a:t>2.43</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10001"/>
                  </a:ext>
                </a:extLst>
              </a:tr>
              <a:tr h="622740">
                <a:tc>
                  <a:txBody>
                    <a:bodyPr/>
                    <a:lstStyle/>
                    <a:p>
                      <a:pPr algn="l" fontAlgn="b"/>
                      <a:r>
                        <a:rPr lang="en-US" sz="1800" b="0" i="0" u="none" strike="noStrike">
                          <a:effectLst/>
                          <a:latin typeface="Calibri" panose="020F0502020204030204" pitchFamily="34" charset="0"/>
                        </a:rPr>
                        <a:t>The social and emotional needs of students are being met.</a:t>
                      </a:r>
                    </a:p>
                  </a:txBody>
                  <a:tcPr marL="9525" marR="9525" marT="9525" marB="0" anchor="ctr"/>
                </a:tc>
                <a:tc>
                  <a:txBody>
                    <a:bodyPr/>
                    <a:lstStyle/>
                    <a:p>
                      <a:pPr algn="ctr" fontAlgn="b"/>
                      <a:r>
                        <a:rPr lang="en-US" sz="1800" b="0" i="0" u="none" strike="noStrike" dirty="0">
                          <a:effectLst/>
                          <a:latin typeface="Calibri" panose="020F0502020204030204" pitchFamily="34" charset="0"/>
                        </a:rPr>
                        <a:t>61%</a:t>
                      </a:r>
                    </a:p>
                  </a:txBody>
                  <a:tcPr marL="9525" marR="9525" marT="9525" marB="0" anchor="ctr"/>
                </a:tc>
                <a:tc>
                  <a:txBody>
                    <a:bodyPr/>
                    <a:lstStyle/>
                    <a:p>
                      <a:pPr algn="ctr" fontAlgn="b"/>
                      <a:r>
                        <a:rPr lang="en-US" sz="1800" b="0" i="0" u="none" strike="noStrike" dirty="0">
                          <a:effectLst/>
                          <a:latin typeface="Calibri" panose="020F0502020204030204" pitchFamily="34" charset="0"/>
                        </a:rPr>
                        <a:t>3.21 (128)</a:t>
                      </a:r>
                    </a:p>
                  </a:txBody>
                  <a:tcPr marL="9525" marR="9525" marT="9525" marB="0" anchor="ctr"/>
                </a:tc>
                <a:tc>
                  <a:txBody>
                    <a:bodyPr/>
                    <a:lstStyle/>
                    <a:p>
                      <a:pPr algn="ctr" fontAlgn="b"/>
                      <a:r>
                        <a:rPr lang="en-US" sz="1800" b="0" i="0" u="none" strike="noStrike">
                          <a:effectLst/>
                          <a:latin typeface="Calibri" panose="020F0502020204030204" pitchFamily="34" charset="0"/>
                        </a:rPr>
                        <a:t>3.21</a:t>
                      </a:r>
                    </a:p>
                  </a:txBody>
                  <a:tcPr marL="9525" marR="9525" marT="9525" marB="0" anchor="ctr"/>
                </a:tc>
                <a:tc>
                  <a:txBody>
                    <a:bodyPr/>
                    <a:lstStyle/>
                    <a:p>
                      <a:pPr algn="ctr" fontAlgn="b"/>
                      <a:r>
                        <a:rPr lang="en-US" sz="1800" b="0" i="0" u="none" strike="noStrike">
                          <a:effectLst/>
                          <a:latin typeface="Calibri" panose="020F0502020204030204" pitchFamily="34" charset="0"/>
                        </a:rPr>
                        <a:t>0.00</a:t>
                      </a:r>
                    </a:p>
                  </a:txBody>
                  <a:tcPr marL="9525" marR="9525" marT="9525" marB="0" anchor="ctr"/>
                </a:tc>
                <a:extLst>
                  <a:ext uri="{0D108BD9-81ED-4DB2-BD59-A6C34878D82A}">
                    <a16:rowId xmlns:a16="http://schemas.microsoft.com/office/drawing/2014/main" val="1101363785"/>
                  </a:ext>
                </a:extLst>
              </a:tr>
              <a:tr h="622740">
                <a:tc>
                  <a:txBody>
                    <a:bodyPr/>
                    <a:lstStyle/>
                    <a:p>
                      <a:pPr algn="l" fontAlgn="b"/>
                      <a:r>
                        <a:rPr lang="en-US" sz="1800" b="0" i="0" u="none" strike="noStrike">
                          <a:effectLst/>
                          <a:latin typeface="Calibri" panose="020F0502020204030204" pitchFamily="34" charset="0"/>
                        </a:rPr>
                        <a:t>Students have access to additional support when needed.</a:t>
                      </a:r>
                    </a:p>
                  </a:txBody>
                  <a:tcPr marL="9525" marR="9525" marT="9525" marB="0" anchor="ctr"/>
                </a:tc>
                <a:tc>
                  <a:txBody>
                    <a:bodyPr/>
                    <a:lstStyle/>
                    <a:p>
                      <a:pPr algn="ctr" fontAlgn="b"/>
                      <a:r>
                        <a:rPr lang="en-US" sz="1800" b="0" i="0" u="none" strike="noStrike">
                          <a:effectLst/>
                          <a:latin typeface="Calibri" panose="020F0502020204030204" pitchFamily="34" charset="0"/>
                        </a:rPr>
                        <a:t>71%</a:t>
                      </a:r>
                    </a:p>
                  </a:txBody>
                  <a:tcPr marL="9525" marR="9525" marT="9525" marB="0" anchor="ctr"/>
                </a:tc>
                <a:tc>
                  <a:txBody>
                    <a:bodyPr/>
                    <a:lstStyle/>
                    <a:p>
                      <a:pPr algn="ctr" fontAlgn="b"/>
                      <a:r>
                        <a:rPr lang="en-US" sz="1800" b="0" i="0" u="none" strike="noStrike" dirty="0">
                          <a:effectLst/>
                          <a:latin typeface="Calibri" panose="020F0502020204030204" pitchFamily="34" charset="0"/>
                        </a:rPr>
                        <a:t>3.46 (125)</a:t>
                      </a:r>
                    </a:p>
                  </a:txBody>
                  <a:tcPr marL="9525" marR="9525" marT="9525" marB="0" anchor="ctr"/>
                </a:tc>
                <a:tc>
                  <a:txBody>
                    <a:bodyPr/>
                    <a:lstStyle/>
                    <a:p>
                      <a:pPr algn="ctr" fontAlgn="b"/>
                      <a:r>
                        <a:rPr lang="en-US" sz="1800" b="0" i="0" u="none" strike="noStrike" dirty="0">
                          <a:effectLst/>
                          <a:latin typeface="Calibri" panose="020F0502020204030204" pitchFamily="34" charset="0"/>
                        </a:rPr>
                        <a:t>3.56</a:t>
                      </a:r>
                    </a:p>
                  </a:txBody>
                  <a:tcPr marL="9525" marR="9525" marT="9525" marB="0" anchor="ctr"/>
                </a:tc>
                <a:tc>
                  <a:txBody>
                    <a:bodyPr/>
                    <a:lstStyle/>
                    <a:p>
                      <a:pPr algn="ctr" fontAlgn="b"/>
                      <a:r>
                        <a:rPr lang="en-US" sz="1800" b="0" i="0" u="none" strike="noStrike">
                          <a:effectLst/>
                          <a:latin typeface="Calibri" panose="020F0502020204030204" pitchFamily="34" charset="0"/>
                        </a:rPr>
                        <a:t>-0.11</a:t>
                      </a:r>
                    </a:p>
                  </a:txBody>
                  <a:tcPr marL="9525" marR="9525" marT="9525" marB="0" anchor="ctr"/>
                </a:tc>
                <a:extLst>
                  <a:ext uri="{0D108BD9-81ED-4DB2-BD59-A6C34878D82A}">
                    <a16:rowId xmlns:a16="http://schemas.microsoft.com/office/drawing/2014/main" val="1191639728"/>
                  </a:ext>
                </a:extLst>
              </a:tr>
              <a:tr h="622740">
                <a:tc>
                  <a:txBody>
                    <a:bodyPr/>
                    <a:lstStyle/>
                    <a:p>
                      <a:pPr algn="l" fontAlgn="b"/>
                      <a:r>
                        <a:rPr lang="en-US" sz="1800" b="0" i="0" u="none" strike="noStrike">
                          <a:effectLst/>
                          <a:latin typeface="Calibri" panose="020F0502020204030204" pitchFamily="34" charset="0"/>
                        </a:rPr>
                        <a:t>Learning targets and curriculum objectives for my job assignment are clear. </a:t>
                      </a:r>
                    </a:p>
                  </a:txBody>
                  <a:tcPr marL="9525" marR="9525" marT="9525" marB="0" anchor="ctr"/>
                </a:tc>
                <a:tc>
                  <a:txBody>
                    <a:bodyPr/>
                    <a:lstStyle/>
                    <a:p>
                      <a:pPr algn="ctr" fontAlgn="b"/>
                      <a:r>
                        <a:rPr lang="en-US" sz="1800" b="0" i="0" u="none" strike="noStrike">
                          <a:effectLst/>
                          <a:latin typeface="Calibri" panose="020F0502020204030204" pitchFamily="34" charset="0"/>
                        </a:rPr>
                        <a:t>82%</a:t>
                      </a:r>
                    </a:p>
                  </a:txBody>
                  <a:tcPr marL="9525" marR="9525" marT="9525" marB="0" anchor="ctr"/>
                </a:tc>
                <a:tc>
                  <a:txBody>
                    <a:bodyPr/>
                    <a:lstStyle/>
                    <a:p>
                      <a:pPr algn="ctr" fontAlgn="b"/>
                      <a:r>
                        <a:rPr lang="en-US" sz="1800" b="0" i="0" u="none" strike="noStrike">
                          <a:effectLst/>
                          <a:latin typeface="Calibri" panose="020F0502020204030204" pitchFamily="34" charset="0"/>
                        </a:rPr>
                        <a:t>3.74 (129)</a:t>
                      </a:r>
                    </a:p>
                  </a:txBody>
                  <a:tcPr marL="9525" marR="9525" marT="9525" marB="0" anchor="ctr"/>
                </a:tc>
                <a:tc>
                  <a:txBody>
                    <a:bodyPr/>
                    <a:lstStyle/>
                    <a:p>
                      <a:pPr algn="ctr" fontAlgn="b"/>
                      <a:r>
                        <a:rPr lang="en-US" sz="1800" b="0" i="0" u="none" strike="noStrike" dirty="0">
                          <a:effectLst/>
                          <a:latin typeface="Calibri" panose="020F0502020204030204" pitchFamily="34" charset="0"/>
                        </a:rPr>
                        <a:t>3.88</a:t>
                      </a:r>
                    </a:p>
                  </a:txBody>
                  <a:tcPr marL="9525" marR="9525" marT="9525" marB="0" anchor="ctr"/>
                </a:tc>
                <a:tc>
                  <a:txBody>
                    <a:bodyPr/>
                    <a:lstStyle/>
                    <a:p>
                      <a:pPr algn="ctr" fontAlgn="b"/>
                      <a:r>
                        <a:rPr lang="en-US" sz="1800" b="0" i="0" u="none" strike="noStrike">
                          <a:effectLst/>
                          <a:latin typeface="Calibri" panose="020F0502020204030204" pitchFamily="34" charset="0"/>
                        </a:rPr>
                        <a:t>-0.13</a:t>
                      </a:r>
                    </a:p>
                  </a:txBody>
                  <a:tcPr marL="9525" marR="9525" marT="9525" marB="0" anchor="ctr"/>
                </a:tc>
                <a:extLst>
                  <a:ext uri="{0D108BD9-81ED-4DB2-BD59-A6C34878D82A}">
                    <a16:rowId xmlns:a16="http://schemas.microsoft.com/office/drawing/2014/main" val="1402166853"/>
                  </a:ext>
                </a:extLst>
              </a:tr>
              <a:tr h="622740">
                <a:tc>
                  <a:txBody>
                    <a:bodyPr/>
                    <a:lstStyle/>
                    <a:p>
                      <a:pPr algn="l" fontAlgn="b"/>
                      <a:r>
                        <a:rPr lang="en-US" sz="1800" b="0" i="0" u="none" strike="noStrike">
                          <a:effectLst/>
                          <a:latin typeface="Calibri" panose="020F0502020204030204" pitchFamily="34" charset="0"/>
                        </a:rPr>
                        <a:t>I have been provided the resources to achieve District learning targets and curriculum objectives. </a:t>
                      </a:r>
                    </a:p>
                  </a:txBody>
                  <a:tcPr marL="9525" marR="9525" marT="9525" marB="0" anchor="ctr"/>
                </a:tc>
                <a:tc>
                  <a:txBody>
                    <a:bodyPr/>
                    <a:lstStyle/>
                    <a:p>
                      <a:pPr algn="ctr" fontAlgn="b"/>
                      <a:r>
                        <a:rPr lang="en-US" sz="1800" b="0" i="0" u="none" strike="noStrike">
                          <a:effectLst/>
                          <a:latin typeface="Calibri" panose="020F0502020204030204" pitchFamily="34" charset="0"/>
                        </a:rPr>
                        <a:t>70%</a:t>
                      </a:r>
                    </a:p>
                  </a:txBody>
                  <a:tcPr marL="9525" marR="9525" marT="9525" marB="0" anchor="ctr"/>
                </a:tc>
                <a:tc>
                  <a:txBody>
                    <a:bodyPr/>
                    <a:lstStyle/>
                    <a:p>
                      <a:pPr algn="ctr" fontAlgn="b"/>
                      <a:r>
                        <a:rPr lang="en-US" sz="1800" b="0" i="0" u="none" strike="noStrike">
                          <a:effectLst/>
                          <a:latin typeface="Calibri" panose="020F0502020204030204" pitchFamily="34" charset="0"/>
                        </a:rPr>
                        <a:t>3.48 (123)</a:t>
                      </a:r>
                    </a:p>
                  </a:txBody>
                  <a:tcPr marL="9525" marR="9525" marT="9525" marB="0" anchor="ctr"/>
                </a:tc>
                <a:tc>
                  <a:txBody>
                    <a:bodyPr/>
                    <a:lstStyle/>
                    <a:p>
                      <a:pPr algn="ctr" fontAlgn="b"/>
                      <a:r>
                        <a:rPr lang="en-US" sz="1800" b="0" i="0" u="none" strike="noStrike" dirty="0">
                          <a:effectLst/>
                          <a:latin typeface="Calibri" panose="020F0502020204030204" pitchFamily="34" charset="0"/>
                        </a:rPr>
                        <a:t>3.62</a:t>
                      </a:r>
                    </a:p>
                  </a:txBody>
                  <a:tcPr marL="9525" marR="9525" marT="9525" marB="0" anchor="ctr"/>
                </a:tc>
                <a:tc>
                  <a:txBody>
                    <a:bodyPr/>
                    <a:lstStyle/>
                    <a:p>
                      <a:pPr algn="ctr" fontAlgn="b"/>
                      <a:r>
                        <a:rPr lang="en-US" sz="1800" b="0" i="0" u="none" strike="noStrike" dirty="0">
                          <a:effectLst/>
                          <a:latin typeface="Calibri" panose="020F0502020204030204" pitchFamily="34" charset="0"/>
                        </a:rPr>
                        <a:t>-0.14</a:t>
                      </a:r>
                    </a:p>
                  </a:txBody>
                  <a:tcPr marL="9525" marR="9525" marT="9525" marB="0" anchor="ctr"/>
                </a:tc>
                <a:extLst>
                  <a:ext uri="{0D108BD9-81ED-4DB2-BD59-A6C34878D82A}">
                    <a16:rowId xmlns:a16="http://schemas.microsoft.com/office/drawing/2014/main" val="10002"/>
                  </a:ext>
                </a:extLst>
              </a:tr>
              <a:tr h="603194">
                <a:tc>
                  <a:txBody>
                    <a:bodyPr/>
                    <a:lstStyle/>
                    <a:p>
                      <a:pPr algn="l" fontAlgn="b"/>
                      <a:r>
                        <a:rPr lang="en-US" sz="1800" b="0" i="0" u="none" strike="noStrike">
                          <a:effectLst/>
                          <a:latin typeface="Calibri" panose="020F0502020204030204" pitchFamily="34" charset="0"/>
                        </a:rPr>
                        <a:t>The academic needs of students are being met.</a:t>
                      </a:r>
                    </a:p>
                  </a:txBody>
                  <a:tcPr marL="9525" marR="9525" marT="9525" marB="0" anchor="ctr"/>
                </a:tc>
                <a:tc>
                  <a:txBody>
                    <a:bodyPr/>
                    <a:lstStyle/>
                    <a:p>
                      <a:pPr algn="ctr" fontAlgn="b"/>
                      <a:r>
                        <a:rPr lang="en-US" sz="1800" b="0" i="0" u="none" strike="noStrike">
                          <a:effectLst/>
                          <a:latin typeface="Calibri" panose="020F0502020204030204" pitchFamily="34" charset="0"/>
                        </a:rPr>
                        <a:t>70%</a:t>
                      </a:r>
                    </a:p>
                  </a:txBody>
                  <a:tcPr marL="9525" marR="9525" marT="9525" marB="0" anchor="ctr"/>
                </a:tc>
                <a:tc>
                  <a:txBody>
                    <a:bodyPr/>
                    <a:lstStyle/>
                    <a:p>
                      <a:pPr algn="ctr" fontAlgn="b"/>
                      <a:r>
                        <a:rPr lang="en-US" sz="1800" b="0" i="0" u="none" strike="noStrike">
                          <a:effectLst/>
                          <a:latin typeface="Calibri" panose="020F0502020204030204" pitchFamily="34" charset="0"/>
                        </a:rPr>
                        <a:t>3.40 (132)</a:t>
                      </a:r>
                    </a:p>
                  </a:txBody>
                  <a:tcPr marL="9525" marR="9525" marT="9525" marB="0" anchor="ctr"/>
                </a:tc>
                <a:tc>
                  <a:txBody>
                    <a:bodyPr/>
                    <a:lstStyle/>
                    <a:p>
                      <a:pPr algn="ctr" fontAlgn="b"/>
                      <a:r>
                        <a:rPr lang="en-US" sz="1800" b="0" i="0" u="none" strike="noStrike">
                          <a:effectLst/>
                          <a:latin typeface="Calibri" panose="020F0502020204030204" pitchFamily="34" charset="0"/>
                        </a:rPr>
                        <a:t>3.75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-0.35</a:t>
                      </a:r>
                    </a:p>
                  </a:txBody>
                  <a:tcPr marL="9525" marR="9525" marT="9525" marB="0" anchor="ctr"/>
                </a:tc>
                <a:extLst>
                  <a:ext uri="{0D108BD9-81ED-4DB2-BD59-A6C34878D82A}">
                    <a16:rowId xmlns:a16="http://schemas.microsoft.com/office/drawing/2014/main" val="10003"/>
                  </a:ext>
                </a:extLst>
              </a:tr>
              <a:tr h="622740">
                <a:tc>
                  <a:txBody>
                    <a:bodyPr/>
                    <a:lstStyle/>
                    <a:p>
                      <a:pPr algn="l" fontAlgn="b"/>
                      <a:r>
                        <a:rPr lang="en-US" sz="1800" b="0" i="0" u="none" strike="noStrike">
                          <a:effectLst/>
                          <a:latin typeface="Calibri" panose="020F0502020204030204" pitchFamily="34" charset="0"/>
                        </a:rPr>
                        <a:t>Overall, the school offers a high quality academic program.</a:t>
                      </a:r>
                    </a:p>
                  </a:txBody>
                  <a:tcPr marL="9525" marR="9525" marT="9525" marB="0" anchor="ctr"/>
                </a:tc>
                <a:tc>
                  <a:txBody>
                    <a:bodyPr/>
                    <a:lstStyle/>
                    <a:p>
                      <a:pPr algn="ctr" fontAlgn="b"/>
                      <a:r>
                        <a:rPr lang="en-US" sz="1800" b="0" i="0" u="none" strike="noStrike">
                          <a:effectLst/>
                          <a:latin typeface="Calibri" panose="020F0502020204030204" pitchFamily="34" charset="0"/>
                        </a:rPr>
                        <a:t>73%</a:t>
                      </a:r>
                    </a:p>
                  </a:txBody>
                  <a:tcPr marL="9525" marR="9525" marT="9525" marB="0" anchor="ctr"/>
                </a:tc>
                <a:tc>
                  <a:txBody>
                    <a:bodyPr/>
                    <a:lstStyle/>
                    <a:p>
                      <a:pPr algn="ctr" fontAlgn="b"/>
                      <a:r>
                        <a:rPr lang="en-US" sz="1800" b="0" i="0" u="none" strike="noStrike">
                          <a:effectLst/>
                          <a:latin typeface="Calibri" panose="020F0502020204030204" pitchFamily="34" charset="0"/>
                        </a:rPr>
                        <a:t>3.53 (125)</a:t>
                      </a:r>
                    </a:p>
                  </a:txBody>
                  <a:tcPr marL="9525" marR="9525" marT="9525" marB="0" anchor="ctr"/>
                </a:tc>
                <a:tc>
                  <a:txBody>
                    <a:bodyPr/>
                    <a:lstStyle/>
                    <a:p>
                      <a:pPr algn="ctr" fontAlgn="b"/>
                      <a:r>
                        <a:rPr lang="en-US" sz="1800" b="0" i="0" u="none" strike="noStrike">
                          <a:effectLst/>
                          <a:latin typeface="Calibri" panose="020F0502020204030204" pitchFamily="34" charset="0"/>
                        </a:rPr>
                        <a:t>3.98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-0.45</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33275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Engagement</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9926212"/>
              </p:ext>
            </p:extLst>
          </p:nvPr>
        </p:nvGraphicFramePr>
        <p:xfrm>
          <a:off x="0" y="1600204"/>
          <a:ext cx="9144000" cy="5257798"/>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3132903771"/>
                    </a:ext>
                  </a:extLst>
                </a:gridCol>
                <a:gridCol w="1112762">
                  <a:extLst>
                    <a:ext uri="{9D8B030D-6E8A-4147-A177-3AD203B41FA5}">
                      <a16:colId xmlns:a16="http://schemas.microsoft.com/office/drawing/2014/main" val="3018993449"/>
                    </a:ext>
                  </a:extLst>
                </a:gridCol>
              </a:tblGrid>
              <a:tr h="856245">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622757">
                <a:tc>
                  <a:txBody>
                    <a:bodyPr/>
                    <a:lstStyle/>
                    <a:p>
                      <a:pPr algn="l" fontAlgn="b"/>
                      <a:r>
                        <a:rPr lang="en-US" sz="1800" b="0" i="0" u="none" strike="noStrike" dirty="0">
                          <a:effectLst/>
                          <a:latin typeface="Calibri" panose="020F0502020204030204" pitchFamily="34" charset="0"/>
                        </a:rPr>
                        <a:t>The amount of work I am asked to do is reasonable.</a:t>
                      </a:r>
                    </a:p>
                  </a:txBody>
                  <a:tcPr marL="9525" marR="9525" marT="9525" marB="0" anchor="ctr"/>
                </a:tc>
                <a:tc>
                  <a:txBody>
                    <a:bodyPr/>
                    <a:lstStyle/>
                    <a:p>
                      <a:pPr algn="ctr" fontAlgn="b"/>
                      <a:r>
                        <a:rPr lang="en-US" sz="1800" b="0" i="0" u="none" strike="noStrike" dirty="0">
                          <a:effectLst/>
                          <a:latin typeface="Calibri" panose="020F0502020204030204" pitchFamily="34" charset="0"/>
                        </a:rPr>
                        <a:t>80%</a:t>
                      </a:r>
                    </a:p>
                  </a:txBody>
                  <a:tcPr marL="9525" marR="9525" marT="9525" marB="0" anchor="ctr"/>
                </a:tc>
                <a:tc>
                  <a:txBody>
                    <a:bodyPr/>
                    <a:lstStyle/>
                    <a:p>
                      <a:pPr algn="ctr" fontAlgn="b"/>
                      <a:r>
                        <a:rPr lang="en-US" sz="1800" b="0" i="0" u="none" strike="noStrike" dirty="0">
                          <a:effectLst/>
                          <a:latin typeface="Calibri" panose="020F0502020204030204" pitchFamily="34" charset="0"/>
                        </a:rPr>
                        <a:t>3.74 (173)</a:t>
                      </a:r>
                    </a:p>
                  </a:txBody>
                  <a:tcPr marL="9525" marR="9525" marT="9525" marB="0" anchor="ctr"/>
                </a:tc>
                <a:tc>
                  <a:txBody>
                    <a:bodyPr/>
                    <a:lstStyle/>
                    <a:p>
                      <a:pPr algn="ctr" fontAlgn="b"/>
                      <a:r>
                        <a:rPr lang="en-US" sz="1800" b="0" i="0" u="none" strike="noStrike">
                          <a:effectLst/>
                          <a:latin typeface="Calibri" panose="020F0502020204030204" pitchFamily="34" charset="0"/>
                        </a:rPr>
                        <a:t>3.41</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0.33</a:t>
                      </a:r>
                    </a:p>
                  </a:txBody>
                  <a:tcPr marL="9525" marR="9525" marT="9525" marB="0" anchor="ctr"/>
                </a:tc>
                <a:extLst>
                  <a:ext uri="{0D108BD9-81ED-4DB2-BD59-A6C34878D82A}">
                    <a16:rowId xmlns:a16="http://schemas.microsoft.com/office/drawing/2014/main" val="10001"/>
                  </a:ext>
                </a:extLst>
              </a:tr>
              <a:tr h="622757">
                <a:tc>
                  <a:txBody>
                    <a:bodyPr/>
                    <a:lstStyle/>
                    <a:p>
                      <a:pPr algn="l" fontAlgn="b"/>
                      <a:r>
                        <a:rPr lang="en-US" sz="1800" b="0" i="0" u="none" strike="noStrike">
                          <a:effectLst/>
                          <a:latin typeface="Calibri" panose="020F0502020204030204" pitchFamily="34" charset="0"/>
                        </a:rPr>
                        <a:t>It would take a lot to get me to leave this District.</a:t>
                      </a:r>
                    </a:p>
                  </a:txBody>
                  <a:tcPr marL="9525" marR="9525" marT="9525" marB="0" anchor="ctr"/>
                </a:tc>
                <a:tc>
                  <a:txBody>
                    <a:bodyPr/>
                    <a:lstStyle/>
                    <a:p>
                      <a:pPr algn="ctr" fontAlgn="b"/>
                      <a:r>
                        <a:rPr lang="en-US" sz="1800" b="0" i="0" u="none" strike="noStrike">
                          <a:effectLst/>
                          <a:latin typeface="Calibri" panose="020F0502020204030204" pitchFamily="34" charset="0"/>
                        </a:rPr>
                        <a:t>74%</a:t>
                      </a:r>
                    </a:p>
                  </a:txBody>
                  <a:tcPr marL="9525" marR="9525" marT="9525" marB="0" anchor="ctr"/>
                </a:tc>
                <a:tc>
                  <a:txBody>
                    <a:bodyPr/>
                    <a:lstStyle/>
                    <a:p>
                      <a:pPr algn="ctr" fontAlgn="b"/>
                      <a:r>
                        <a:rPr lang="en-US" sz="1800" b="0" i="0" u="none" strike="noStrike" dirty="0">
                          <a:effectLst/>
                          <a:latin typeface="Calibri" panose="020F0502020204030204" pitchFamily="34" charset="0"/>
                        </a:rPr>
                        <a:t>3.71 (163)</a:t>
                      </a:r>
                    </a:p>
                  </a:txBody>
                  <a:tcPr marL="9525" marR="9525" marT="9525" marB="0" anchor="ctr"/>
                </a:tc>
                <a:tc>
                  <a:txBody>
                    <a:bodyPr/>
                    <a:lstStyle/>
                    <a:p>
                      <a:pPr algn="ctr" fontAlgn="b"/>
                      <a:r>
                        <a:rPr lang="en-US" sz="1800" b="0" i="0" u="none" strike="noStrike">
                          <a:effectLst/>
                          <a:latin typeface="Calibri" panose="020F0502020204030204" pitchFamily="34" charset="0"/>
                        </a:rPr>
                        <a:t>3.61</a:t>
                      </a:r>
                    </a:p>
                  </a:txBody>
                  <a:tcPr marL="9525" marR="9525" marT="9525" marB="0" anchor="ctr"/>
                </a:tc>
                <a:tc>
                  <a:txBody>
                    <a:bodyPr/>
                    <a:lstStyle/>
                    <a:p>
                      <a:pPr algn="ctr" fontAlgn="b"/>
                      <a:r>
                        <a:rPr lang="en-US" sz="1800" b="0" i="0" u="none" strike="noStrike">
                          <a:effectLst/>
                          <a:latin typeface="Calibri" panose="020F0502020204030204" pitchFamily="34" charset="0"/>
                        </a:rPr>
                        <a:t>0.10</a:t>
                      </a:r>
                    </a:p>
                  </a:txBody>
                  <a:tcPr marL="9525" marR="9525" marT="9525" marB="0" anchor="ctr"/>
                </a:tc>
                <a:extLst>
                  <a:ext uri="{0D108BD9-81ED-4DB2-BD59-A6C34878D82A}">
                    <a16:rowId xmlns:a16="http://schemas.microsoft.com/office/drawing/2014/main" val="937457015"/>
                  </a:ext>
                </a:extLst>
              </a:tr>
              <a:tr h="665011">
                <a:tc>
                  <a:txBody>
                    <a:bodyPr/>
                    <a:lstStyle/>
                    <a:p>
                      <a:pPr algn="l" fontAlgn="b"/>
                      <a:r>
                        <a:rPr lang="en-US" sz="1800" b="0" i="0" u="none" strike="noStrike">
                          <a:effectLst/>
                          <a:latin typeface="Calibri" panose="020F0502020204030204" pitchFamily="34" charset="0"/>
                        </a:rPr>
                        <a:t>I would recommend this District to others seeking employment.</a:t>
                      </a:r>
                    </a:p>
                  </a:txBody>
                  <a:tcPr marL="9525" marR="9525" marT="9525" marB="0" anchor="ctr"/>
                </a:tc>
                <a:tc>
                  <a:txBody>
                    <a:bodyPr/>
                    <a:lstStyle/>
                    <a:p>
                      <a:pPr algn="ctr" fontAlgn="b"/>
                      <a:r>
                        <a:rPr lang="en-US" sz="1800" b="0" i="0" u="none" strike="noStrike" dirty="0">
                          <a:effectLst/>
                          <a:latin typeface="Calibri" panose="020F0502020204030204" pitchFamily="34" charset="0"/>
                        </a:rPr>
                        <a:t>83%</a:t>
                      </a:r>
                    </a:p>
                  </a:txBody>
                  <a:tcPr marL="9525" marR="9525" marT="9525" marB="0" anchor="ctr"/>
                </a:tc>
                <a:tc>
                  <a:txBody>
                    <a:bodyPr/>
                    <a:lstStyle/>
                    <a:p>
                      <a:pPr algn="ctr" fontAlgn="b"/>
                      <a:r>
                        <a:rPr lang="en-US" sz="1800" b="0" i="0" u="none" strike="noStrike">
                          <a:effectLst/>
                          <a:latin typeface="Calibri" panose="020F0502020204030204" pitchFamily="34" charset="0"/>
                        </a:rPr>
                        <a:t>3.91 (167)</a:t>
                      </a:r>
                    </a:p>
                  </a:txBody>
                  <a:tcPr marL="9525" marR="9525" marT="9525" marB="0" anchor="ctr"/>
                </a:tc>
                <a:tc>
                  <a:txBody>
                    <a:bodyPr/>
                    <a:lstStyle/>
                    <a:p>
                      <a:pPr algn="ctr" fontAlgn="b"/>
                      <a:r>
                        <a:rPr lang="en-US" sz="1800" b="0" i="0" u="none" strike="noStrike" dirty="0">
                          <a:effectLst/>
                          <a:latin typeface="Calibri" panose="020F0502020204030204" pitchFamily="34" charset="0"/>
                        </a:rPr>
                        <a:t>3.86</a:t>
                      </a:r>
                    </a:p>
                  </a:txBody>
                  <a:tcPr marL="9525" marR="9525" marT="9525" marB="0" anchor="ctr"/>
                </a:tc>
                <a:tc>
                  <a:txBody>
                    <a:bodyPr/>
                    <a:lstStyle/>
                    <a:p>
                      <a:pPr algn="ctr" fontAlgn="b"/>
                      <a:r>
                        <a:rPr lang="en-US" sz="1800" b="0" i="0" u="none" strike="noStrike">
                          <a:effectLst/>
                          <a:latin typeface="Calibri" panose="020F0502020204030204" pitchFamily="34" charset="0"/>
                        </a:rPr>
                        <a:t>0.05</a:t>
                      </a:r>
                    </a:p>
                  </a:txBody>
                  <a:tcPr marL="9525" marR="9525" marT="9525" marB="0" anchor="ctr"/>
                </a:tc>
                <a:extLst>
                  <a:ext uri="{0D108BD9-81ED-4DB2-BD59-A6C34878D82A}">
                    <a16:rowId xmlns:a16="http://schemas.microsoft.com/office/drawing/2014/main" val="10002"/>
                  </a:ext>
                </a:extLst>
              </a:tr>
              <a:tr h="622757">
                <a:tc>
                  <a:txBody>
                    <a:bodyPr/>
                    <a:lstStyle/>
                    <a:p>
                      <a:pPr algn="l" fontAlgn="b"/>
                      <a:r>
                        <a:rPr lang="en-US" sz="1800" b="0" i="0" u="none" strike="noStrike">
                          <a:effectLst/>
                          <a:latin typeface="Calibri" panose="020F0502020204030204" pitchFamily="34" charset="0"/>
                        </a:rPr>
                        <a:t>My job is personally satisfying.</a:t>
                      </a:r>
                    </a:p>
                  </a:txBody>
                  <a:tcPr marL="9525" marR="9525" marT="9525" marB="0" anchor="ctr"/>
                </a:tc>
                <a:tc>
                  <a:txBody>
                    <a:bodyPr/>
                    <a:lstStyle/>
                    <a:p>
                      <a:pPr algn="ctr" fontAlgn="b"/>
                      <a:r>
                        <a:rPr lang="en-US" sz="1800" b="0" i="0" u="none" strike="noStrike">
                          <a:effectLst/>
                          <a:latin typeface="Calibri" panose="020F0502020204030204" pitchFamily="34" charset="0"/>
                        </a:rPr>
                        <a:t>92%</a:t>
                      </a:r>
                    </a:p>
                  </a:txBody>
                  <a:tcPr marL="9525" marR="9525" marT="9525" marB="0" anchor="ctr"/>
                </a:tc>
                <a:tc>
                  <a:txBody>
                    <a:bodyPr/>
                    <a:lstStyle/>
                    <a:p>
                      <a:pPr algn="ctr" fontAlgn="b"/>
                      <a:r>
                        <a:rPr lang="en-US" sz="1800" b="0" i="0" u="none" strike="noStrike">
                          <a:effectLst/>
                          <a:latin typeface="Calibri" panose="020F0502020204030204" pitchFamily="34" charset="0"/>
                        </a:rPr>
                        <a:t>4.23 (171)</a:t>
                      </a:r>
                    </a:p>
                  </a:txBody>
                  <a:tcPr marL="9525" marR="9525" marT="9525" marB="0" anchor="ctr"/>
                </a:tc>
                <a:tc>
                  <a:txBody>
                    <a:bodyPr/>
                    <a:lstStyle/>
                    <a:p>
                      <a:pPr algn="ctr" fontAlgn="b"/>
                      <a:r>
                        <a:rPr lang="en-US" sz="1800" b="0" i="0" u="none" strike="noStrike" dirty="0">
                          <a:effectLst/>
                          <a:latin typeface="Calibri" panose="020F0502020204030204" pitchFamily="34" charset="0"/>
                        </a:rPr>
                        <a:t>4.20</a:t>
                      </a:r>
                    </a:p>
                  </a:txBody>
                  <a:tcPr marL="9525" marR="9525" marT="9525" marB="0" anchor="ctr"/>
                </a:tc>
                <a:tc>
                  <a:txBody>
                    <a:bodyPr/>
                    <a:lstStyle/>
                    <a:p>
                      <a:pPr algn="ctr" fontAlgn="b"/>
                      <a:r>
                        <a:rPr lang="en-US" sz="1800" b="0" i="0" u="none" strike="noStrike">
                          <a:effectLst/>
                          <a:latin typeface="Calibri" panose="020F0502020204030204" pitchFamily="34" charset="0"/>
                        </a:rPr>
                        <a:t>0.03</a:t>
                      </a:r>
                    </a:p>
                  </a:txBody>
                  <a:tcPr marL="9525" marR="9525" marT="9525" marB="0" anchor="ctr"/>
                </a:tc>
                <a:extLst>
                  <a:ext uri="{0D108BD9-81ED-4DB2-BD59-A6C34878D82A}">
                    <a16:rowId xmlns:a16="http://schemas.microsoft.com/office/drawing/2014/main" val="10003"/>
                  </a:ext>
                </a:extLst>
              </a:tr>
              <a:tr h="622757">
                <a:tc>
                  <a:txBody>
                    <a:bodyPr/>
                    <a:lstStyle/>
                    <a:p>
                      <a:pPr algn="l" fontAlgn="b"/>
                      <a:r>
                        <a:rPr lang="en-US" sz="1800" b="0" i="0" u="none" strike="noStrike">
                          <a:effectLst/>
                          <a:latin typeface="Calibri" panose="020F0502020204030204" pitchFamily="34" charset="0"/>
                        </a:rPr>
                        <a:t>My work contributes to the success of our District</a:t>
                      </a:r>
                    </a:p>
                  </a:txBody>
                  <a:tcPr marL="9525" marR="9525" marT="9525" marB="0" anchor="ctr"/>
                </a:tc>
                <a:tc>
                  <a:txBody>
                    <a:bodyPr/>
                    <a:lstStyle/>
                    <a:p>
                      <a:pPr algn="ctr" fontAlgn="b"/>
                      <a:r>
                        <a:rPr lang="en-US" sz="1800" b="0" i="0" u="none" strike="noStrike">
                          <a:effectLst/>
                          <a:latin typeface="Calibri" panose="020F0502020204030204" pitchFamily="34" charset="0"/>
                        </a:rPr>
                        <a:t>97%</a:t>
                      </a:r>
                    </a:p>
                  </a:txBody>
                  <a:tcPr marL="9525" marR="9525" marT="9525" marB="0" anchor="ctr"/>
                </a:tc>
                <a:tc>
                  <a:txBody>
                    <a:bodyPr/>
                    <a:lstStyle/>
                    <a:p>
                      <a:pPr algn="ctr" fontAlgn="b"/>
                      <a:r>
                        <a:rPr lang="en-US" sz="1800" b="0" i="0" u="none" strike="noStrike">
                          <a:effectLst/>
                          <a:latin typeface="Calibri" panose="020F0502020204030204" pitchFamily="34" charset="0"/>
                        </a:rPr>
                        <a:t>4.28 (170)</a:t>
                      </a:r>
                    </a:p>
                  </a:txBody>
                  <a:tcPr marL="9525" marR="9525" marT="9525" marB="0" anchor="ctr"/>
                </a:tc>
                <a:tc>
                  <a:txBody>
                    <a:bodyPr/>
                    <a:lstStyle/>
                    <a:p>
                      <a:pPr algn="ctr" fontAlgn="b"/>
                      <a:r>
                        <a:rPr lang="en-US" sz="1800" b="0" i="0" u="none" strike="noStrike">
                          <a:effectLst/>
                          <a:latin typeface="Calibri" panose="020F0502020204030204" pitchFamily="34" charset="0"/>
                        </a:rPr>
                        <a:t>4.36</a:t>
                      </a:r>
                    </a:p>
                  </a:txBody>
                  <a:tcPr marL="9525" marR="9525" marT="9525" marB="0" anchor="ctr"/>
                </a:tc>
                <a:tc>
                  <a:txBody>
                    <a:bodyPr/>
                    <a:lstStyle/>
                    <a:p>
                      <a:pPr algn="ctr" fontAlgn="b"/>
                      <a:r>
                        <a:rPr lang="en-US" sz="1800" b="0" i="0" u="none" strike="noStrike" dirty="0">
                          <a:effectLst/>
                          <a:latin typeface="Calibri" panose="020F0502020204030204" pitchFamily="34" charset="0"/>
                        </a:rPr>
                        <a:t>-0.08</a:t>
                      </a:r>
                    </a:p>
                  </a:txBody>
                  <a:tcPr marL="9525" marR="9525" marT="9525" marB="0" anchor="ctr"/>
                </a:tc>
                <a:extLst>
                  <a:ext uri="{0D108BD9-81ED-4DB2-BD59-A6C34878D82A}">
                    <a16:rowId xmlns:a16="http://schemas.microsoft.com/office/drawing/2014/main" val="10004"/>
                  </a:ext>
                </a:extLst>
              </a:tr>
              <a:tr h="622757">
                <a:tc>
                  <a:txBody>
                    <a:bodyPr/>
                    <a:lstStyle/>
                    <a:p>
                      <a:pPr algn="l" fontAlgn="b"/>
                      <a:r>
                        <a:rPr lang="en-US" sz="1800" b="0" i="0" u="none" strike="noStrike">
                          <a:effectLst/>
                          <a:latin typeface="Calibri" panose="020F0502020204030204" pitchFamily="34" charset="0"/>
                        </a:rPr>
                        <a:t>I am proud of our District.</a:t>
                      </a:r>
                    </a:p>
                  </a:txBody>
                  <a:tcPr marL="9525" marR="9525" marT="9525" marB="0" anchor="ctr"/>
                </a:tc>
                <a:tc>
                  <a:txBody>
                    <a:bodyPr/>
                    <a:lstStyle/>
                    <a:p>
                      <a:pPr algn="ctr" fontAlgn="b"/>
                      <a:r>
                        <a:rPr lang="en-US" sz="1800" b="0" i="0" u="none" strike="noStrike">
                          <a:effectLst/>
                          <a:latin typeface="Calibri" panose="020F0502020204030204" pitchFamily="34" charset="0"/>
                        </a:rPr>
                        <a:t>89%</a:t>
                      </a:r>
                    </a:p>
                  </a:txBody>
                  <a:tcPr marL="9525" marR="9525" marT="9525" marB="0" anchor="ctr"/>
                </a:tc>
                <a:tc>
                  <a:txBody>
                    <a:bodyPr/>
                    <a:lstStyle/>
                    <a:p>
                      <a:pPr algn="ctr" fontAlgn="b"/>
                      <a:r>
                        <a:rPr lang="en-US" sz="1800" b="0" i="0" u="none" strike="noStrike">
                          <a:effectLst/>
                          <a:latin typeface="Calibri" panose="020F0502020204030204" pitchFamily="34" charset="0"/>
                        </a:rPr>
                        <a:t>3.97 (167)</a:t>
                      </a:r>
                    </a:p>
                  </a:txBody>
                  <a:tcPr marL="9525" marR="9525" marT="9525" marB="0" anchor="ctr"/>
                </a:tc>
                <a:tc>
                  <a:txBody>
                    <a:bodyPr/>
                    <a:lstStyle/>
                    <a:p>
                      <a:pPr algn="ctr" fontAlgn="b"/>
                      <a:r>
                        <a:rPr lang="en-US" sz="1800" b="0" i="0" u="none" strike="noStrike">
                          <a:effectLst/>
                          <a:latin typeface="Calibri" panose="020F0502020204030204" pitchFamily="34" charset="0"/>
                        </a:rPr>
                        <a:t>4.06</a:t>
                      </a:r>
                    </a:p>
                  </a:txBody>
                  <a:tcPr marL="9525" marR="9525" marT="9525" marB="0" anchor="ctr"/>
                </a:tc>
                <a:tc>
                  <a:txBody>
                    <a:bodyPr/>
                    <a:lstStyle/>
                    <a:p>
                      <a:pPr algn="ctr" fontAlgn="b"/>
                      <a:r>
                        <a:rPr lang="en-US" sz="1800" b="0" i="0" u="none" strike="noStrike" dirty="0">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5"/>
                  </a:ext>
                </a:extLst>
              </a:tr>
              <a:tr h="622757">
                <a:tc>
                  <a:txBody>
                    <a:bodyPr/>
                    <a:lstStyle/>
                    <a:p>
                      <a:pPr algn="l" fontAlgn="b"/>
                      <a:r>
                        <a:rPr lang="en-US" sz="1800" b="0" i="0" u="none" strike="noStrike">
                          <a:effectLst/>
                          <a:latin typeface="Calibri" panose="020F0502020204030204" pitchFamily="34" charset="0"/>
                        </a:rPr>
                        <a:t>I enjoy being involved in District affiliated activities outside of the normal school day.</a:t>
                      </a:r>
                    </a:p>
                  </a:txBody>
                  <a:tcPr marL="9525" marR="9525" marT="9525" marB="0" anchor="ctr"/>
                </a:tc>
                <a:tc>
                  <a:txBody>
                    <a:bodyPr/>
                    <a:lstStyle/>
                    <a:p>
                      <a:pPr algn="ctr" fontAlgn="b"/>
                      <a:r>
                        <a:rPr lang="en-US" sz="1800" b="0" i="0" u="none" strike="noStrike">
                          <a:effectLst/>
                          <a:latin typeface="Calibri" panose="020F0502020204030204" pitchFamily="34" charset="0"/>
                        </a:rPr>
                        <a:t>82%</a:t>
                      </a:r>
                    </a:p>
                  </a:txBody>
                  <a:tcPr marL="9525" marR="9525" marT="9525" marB="0" anchor="ctr"/>
                </a:tc>
                <a:tc>
                  <a:txBody>
                    <a:bodyPr/>
                    <a:lstStyle/>
                    <a:p>
                      <a:pPr algn="ctr" fontAlgn="b"/>
                      <a:r>
                        <a:rPr lang="en-US" sz="1800" b="0" i="0" u="none" strike="noStrike">
                          <a:effectLst/>
                          <a:latin typeface="Calibri" panose="020F0502020204030204" pitchFamily="34" charset="0"/>
                        </a:rPr>
                        <a:t>3.80 (152)</a:t>
                      </a:r>
                    </a:p>
                  </a:txBody>
                  <a:tcPr marL="9525" marR="9525" marT="9525" marB="0" anchor="ctr"/>
                </a:tc>
                <a:tc>
                  <a:txBody>
                    <a:bodyPr/>
                    <a:lstStyle/>
                    <a:p>
                      <a:pPr algn="ctr" fontAlgn="b"/>
                      <a:r>
                        <a:rPr lang="en-US" sz="1800" b="0" i="0" u="none" strike="noStrike">
                          <a:effectLst/>
                          <a:latin typeface="Calibri" panose="020F0502020204030204" pitchFamily="34" charset="0"/>
                        </a:rPr>
                        <a:t>3.93</a:t>
                      </a:r>
                    </a:p>
                  </a:txBody>
                  <a:tcPr marL="9525" marR="9525" marT="9525" marB="0" anchor="ctr"/>
                </a:tc>
                <a:tc>
                  <a:txBody>
                    <a:bodyPr/>
                    <a:lstStyle/>
                    <a:p>
                      <a:pPr algn="ctr" fontAlgn="b"/>
                      <a:r>
                        <a:rPr lang="en-US" sz="1800" b="0" i="0" u="none" strike="noStrike" dirty="0">
                          <a:effectLst/>
                          <a:latin typeface="Calibri" panose="020F0502020204030204" pitchFamily="34" charset="0"/>
                        </a:rPr>
                        <a:t>-0.13</a:t>
                      </a:r>
                    </a:p>
                  </a:txBody>
                  <a:tcPr marL="9525" marR="9525" marT="9525"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89476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Communication</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1530138"/>
              </p:ext>
            </p:extLst>
          </p:nvPr>
        </p:nvGraphicFramePr>
        <p:xfrm>
          <a:off x="0" y="1600198"/>
          <a:ext cx="9144000" cy="5257800"/>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4074168404"/>
                    </a:ext>
                  </a:extLst>
                </a:gridCol>
                <a:gridCol w="1112762">
                  <a:extLst>
                    <a:ext uri="{9D8B030D-6E8A-4147-A177-3AD203B41FA5}">
                      <a16:colId xmlns:a16="http://schemas.microsoft.com/office/drawing/2014/main" val="3162229072"/>
                    </a:ext>
                  </a:extLst>
                </a:gridCol>
              </a:tblGrid>
              <a:tr h="953754">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717341">
                <a:tc>
                  <a:txBody>
                    <a:bodyPr/>
                    <a:lstStyle/>
                    <a:p>
                      <a:pPr algn="l" fontAlgn="b"/>
                      <a:r>
                        <a:rPr lang="en-US" sz="1800" b="0" i="0" u="none" strike="noStrike" dirty="0">
                          <a:effectLst/>
                          <a:latin typeface="Calibri" panose="020F0502020204030204" pitchFamily="34" charset="0"/>
                        </a:rPr>
                        <a:t>The District clearly communicates with me about important issues.</a:t>
                      </a:r>
                    </a:p>
                  </a:txBody>
                  <a:tcPr marL="9525" marR="9525" marT="9525" marB="0" anchor="ctr"/>
                </a:tc>
                <a:tc>
                  <a:txBody>
                    <a:bodyPr/>
                    <a:lstStyle/>
                    <a:p>
                      <a:pPr algn="ctr" fontAlgn="b"/>
                      <a:r>
                        <a:rPr lang="en-US" sz="1800" b="0" i="0" u="none" strike="noStrike" dirty="0">
                          <a:effectLst/>
                          <a:latin typeface="Calibri" panose="020F0502020204030204" pitchFamily="34" charset="0"/>
                        </a:rPr>
                        <a:t>76%</a:t>
                      </a:r>
                    </a:p>
                  </a:txBody>
                  <a:tcPr marL="9525" marR="9525" marT="9525" marB="0" anchor="ctr"/>
                </a:tc>
                <a:tc>
                  <a:txBody>
                    <a:bodyPr/>
                    <a:lstStyle/>
                    <a:p>
                      <a:pPr algn="ctr" fontAlgn="b"/>
                      <a:r>
                        <a:rPr lang="en-US" sz="1800" b="0" i="0" u="none" strike="noStrike" dirty="0">
                          <a:effectLst/>
                          <a:latin typeface="Calibri" panose="020F0502020204030204" pitchFamily="34" charset="0"/>
                        </a:rPr>
                        <a:t>3.59 (155)</a:t>
                      </a:r>
                    </a:p>
                  </a:txBody>
                  <a:tcPr marL="9525" marR="9525" marT="9525" marB="0" anchor="ctr"/>
                </a:tc>
                <a:tc>
                  <a:txBody>
                    <a:bodyPr/>
                    <a:lstStyle/>
                    <a:p>
                      <a:pPr algn="ctr" fontAlgn="b"/>
                      <a:r>
                        <a:rPr lang="en-US" sz="1800" b="0" i="0" u="none" strike="noStrike">
                          <a:effectLst/>
                          <a:latin typeface="Calibri" panose="020F0502020204030204" pitchFamily="34" charset="0"/>
                        </a:rPr>
                        <a:t>3.47</a:t>
                      </a:r>
                    </a:p>
                  </a:txBody>
                  <a:tcPr marL="9525" marR="9525" marT="9525" marB="0" anchor="ctr"/>
                </a:tc>
                <a:tc>
                  <a:txBody>
                    <a:bodyPr/>
                    <a:lstStyle/>
                    <a:p>
                      <a:pPr algn="ctr" fontAlgn="b"/>
                      <a:r>
                        <a:rPr lang="en-US" sz="1800" b="0" i="0" u="none" strike="noStrike">
                          <a:effectLst/>
                          <a:latin typeface="Calibri" panose="020F0502020204030204" pitchFamily="34" charset="0"/>
                        </a:rPr>
                        <a:t>0.12</a:t>
                      </a:r>
                    </a:p>
                  </a:txBody>
                  <a:tcPr marL="9525" marR="9525" marT="9525" marB="0" anchor="ctr"/>
                </a:tc>
                <a:extLst>
                  <a:ext uri="{0D108BD9-81ED-4DB2-BD59-A6C34878D82A}">
                    <a16:rowId xmlns:a16="http://schemas.microsoft.com/office/drawing/2014/main" val="10001"/>
                  </a:ext>
                </a:extLst>
              </a:tr>
              <a:tr h="717341">
                <a:tc>
                  <a:txBody>
                    <a:bodyPr/>
                    <a:lstStyle/>
                    <a:p>
                      <a:pPr algn="l" fontAlgn="b"/>
                      <a:r>
                        <a:rPr lang="en-US" sz="1800" b="0" i="0" u="none" strike="noStrike">
                          <a:effectLst/>
                          <a:latin typeface="Calibri" panose="020F0502020204030204" pitchFamily="34" charset="0"/>
                        </a:rPr>
                        <a:t>School/department information is communicated effectively to me.</a:t>
                      </a:r>
                    </a:p>
                  </a:txBody>
                  <a:tcPr marL="9525" marR="9525" marT="9525" marB="0" anchor="ctr"/>
                </a:tc>
                <a:tc>
                  <a:txBody>
                    <a:bodyPr/>
                    <a:lstStyle/>
                    <a:p>
                      <a:pPr algn="ctr" fontAlgn="b"/>
                      <a:r>
                        <a:rPr lang="en-US" sz="1800" b="0" i="0" u="none" strike="noStrike">
                          <a:effectLst/>
                          <a:latin typeface="Calibri" panose="020F0502020204030204" pitchFamily="34" charset="0"/>
                        </a:rPr>
                        <a:t>77%</a:t>
                      </a:r>
                    </a:p>
                  </a:txBody>
                  <a:tcPr marL="9525" marR="9525" marT="9525" marB="0" anchor="ctr"/>
                </a:tc>
                <a:tc>
                  <a:txBody>
                    <a:bodyPr/>
                    <a:lstStyle/>
                    <a:p>
                      <a:pPr algn="ctr" fontAlgn="b"/>
                      <a:r>
                        <a:rPr lang="en-US" sz="1800" b="0" i="0" u="none" strike="noStrike" dirty="0">
                          <a:effectLst/>
                          <a:latin typeface="Calibri" panose="020F0502020204030204" pitchFamily="34" charset="0"/>
                        </a:rPr>
                        <a:t>3.64 (161)</a:t>
                      </a:r>
                    </a:p>
                  </a:txBody>
                  <a:tcPr marL="9525" marR="9525" marT="9525" marB="0" anchor="ctr"/>
                </a:tc>
                <a:tc>
                  <a:txBody>
                    <a:bodyPr/>
                    <a:lstStyle/>
                    <a:p>
                      <a:pPr algn="ctr" fontAlgn="b"/>
                      <a:r>
                        <a:rPr lang="en-US" sz="1800" b="0" i="0" u="none" strike="noStrike" dirty="0">
                          <a:effectLst/>
                          <a:latin typeface="Calibri" panose="020F0502020204030204" pitchFamily="34" charset="0"/>
                        </a:rPr>
                        <a:t>3.53</a:t>
                      </a:r>
                    </a:p>
                  </a:txBody>
                  <a:tcPr marL="9525" marR="9525" marT="9525" marB="0" anchor="ctr"/>
                </a:tc>
                <a:tc>
                  <a:txBody>
                    <a:bodyPr/>
                    <a:lstStyle/>
                    <a:p>
                      <a:pPr algn="ctr" fontAlgn="b"/>
                      <a:r>
                        <a:rPr lang="en-US" sz="1800" b="0" i="0" u="none" strike="noStrike">
                          <a:effectLst/>
                          <a:latin typeface="Calibri" panose="020F0502020204030204" pitchFamily="34" charset="0"/>
                        </a:rPr>
                        <a:t>0.11</a:t>
                      </a:r>
                    </a:p>
                  </a:txBody>
                  <a:tcPr marL="9525" marR="9525" marT="9525" marB="0" anchor="ctr"/>
                </a:tc>
                <a:extLst>
                  <a:ext uri="{0D108BD9-81ED-4DB2-BD59-A6C34878D82A}">
                    <a16:rowId xmlns:a16="http://schemas.microsoft.com/office/drawing/2014/main" val="27570885"/>
                  </a:ext>
                </a:extLst>
              </a:tr>
              <a:tr h="717341">
                <a:tc>
                  <a:txBody>
                    <a:bodyPr/>
                    <a:lstStyle/>
                    <a:p>
                      <a:pPr algn="l" fontAlgn="b"/>
                      <a:r>
                        <a:rPr lang="en-US" sz="1800" b="0" i="0" u="none" strike="noStrike">
                          <a:effectLst/>
                          <a:latin typeface="Calibri" panose="020F0502020204030204" pitchFamily="34" charset="0"/>
                        </a:rPr>
                        <a:t>I am kept informed about matters important to my work.</a:t>
                      </a:r>
                    </a:p>
                  </a:txBody>
                  <a:tcPr marL="9525" marR="9525" marT="9525" marB="0" anchor="ctr"/>
                </a:tc>
                <a:tc>
                  <a:txBody>
                    <a:bodyPr/>
                    <a:lstStyle/>
                    <a:p>
                      <a:pPr algn="ctr" fontAlgn="b"/>
                      <a:r>
                        <a:rPr lang="en-US" sz="1800" b="0" i="0" u="none" strike="noStrike" dirty="0">
                          <a:effectLst/>
                          <a:latin typeface="Calibri" panose="020F0502020204030204" pitchFamily="34" charset="0"/>
                        </a:rPr>
                        <a:t>77%</a:t>
                      </a:r>
                    </a:p>
                  </a:txBody>
                  <a:tcPr marL="9525" marR="9525" marT="9525" marB="0" anchor="ctr"/>
                </a:tc>
                <a:tc>
                  <a:txBody>
                    <a:bodyPr/>
                    <a:lstStyle/>
                    <a:p>
                      <a:pPr algn="ctr" fontAlgn="b"/>
                      <a:r>
                        <a:rPr lang="en-US" sz="1800" b="0" i="0" u="none" strike="noStrike">
                          <a:effectLst/>
                          <a:latin typeface="Calibri" panose="020F0502020204030204" pitchFamily="34" charset="0"/>
                        </a:rPr>
                        <a:t>3.66 (164)</a:t>
                      </a:r>
                    </a:p>
                  </a:txBody>
                  <a:tcPr marL="9525" marR="9525" marT="9525" marB="0" anchor="ctr"/>
                </a:tc>
                <a:tc>
                  <a:txBody>
                    <a:bodyPr/>
                    <a:lstStyle/>
                    <a:p>
                      <a:pPr algn="ctr" fontAlgn="b"/>
                      <a:r>
                        <a:rPr lang="en-US" sz="1800" b="0" i="0" u="none" strike="noStrike" dirty="0">
                          <a:effectLst/>
                          <a:latin typeface="Calibri" panose="020F0502020204030204" pitchFamily="34" charset="0"/>
                        </a:rPr>
                        <a:t>3.57</a:t>
                      </a:r>
                    </a:p>
                  </a:txBody>
                  <a:tcPr marL="9525" marR="9525" marT="9525" marB="0" anchor="ctr"/>
                </a:tc>
                <a:tc>
                  <a:txBody>
                    <a:bodyPr/>
                    <a:lstStyle/>
                    <a:p>
                      <a:pPr algn="ctr" fontAlgn="b"/>
                      <a:r>
                        <a:rPr lang="en-US" sz="1800" b="0" i="0" u="none" strike="noStrike" dirty="0">
                          <a:effectLst/>
                          <a:latin typeface="Calibri" panose="020F0502020204030204" pitchFamily="34" charset="0"/>
                        </a:rPr>
                        <a:t>0.10</a:t>
                      </a:r>
                    </a:p>
                  </a:txBody>
                  <a:tcPr marL="9525" marR="9525" marT="9525" marB="0" anchor="ctr"/>
                </a:tc>
                <a:extLst>
                  <a:ext uri="{0D108BD9-81ED-4DB2-BD59-A6C34878D82A}">
                    <a16:rowId xmlns:a16="http://schemas.microsoft.com/office/drawing/2014/main" val="10002"/>
                  </a:ext>
                </a:extLst>
              </a:tr>
              <a:tr h="717341">
                <a:tc>
                  <a:txBody>
                    <a:bodyPr/>
                    <a:lstStyle/>
                    <a:p>
                      <a:pPr algn="l" fontAlgn="b"/>
                      <a:r>
                        <a:rPr lang="en-US" sz="1800" b="0" i="0" u="none" strike="noStrike" dirty="0">
                          <a:effectLst/>
                          <a:latin typeface="Calibri" panose="020F0502020204030204" pitchFamily="34" charset="0"/>
                        </a:rPr>
                        <a:t>I feel comfortable sharing my ideas and opinions.</a:t>
                      </a:r>
                    </a:p>
                  </a:txBody>
                  <a:tcPr marL="9525" marR="9525" marT="9525" marB="0" anchor="ctr"/>
                </a:tc>
                <a:tc>
                  <a:txBody>
                    <a:bodyPr/>
                    <a:lstStyle/>
                    <a:p>
                      <a:pPr algn="ctr" fontAlgn="b"/>
                      <a:r>
                        <a:rPr lang="en-US" sz="1800" b="0" i="0" u="none" strike="noStrike">
                          <a:effectLst/>
                          <a:latin typeface="Calibri" panose="020F0502020204030204" pitchFamily="34" charset="0"/>
                        </a:rPr>
                        <a:t>71%</a:t>
                      </a:r>
                    </a:p>
                  </a:txBody>
                  <a:tcPr marL="9525" marR="9525" marT="9525" marB="0" anchor="ctr"/>
                </a:tc>
                <a:tc>
                  <a:txBody>
                    <a:bodyPr/>
                    <a:lstStyle/>
                    <a:p>
                      <a:pPr algn="ctr" fontAlgn="b"/>
                      <a:r>
                        <a:rPr lang="en-US" sz="1800" b="0" i="0" u="none" strike="noStrike">
                          <a:effectLst/>
                          <a:latin typeface="Calibri" panose="020F0502020204030204" pitchFamily="34" charset="0"/>
                        </a:rPr>
                        <a:t>3.54 (164)</a:t>
                      </a:r>
                    </a:p>
                  </a:txBody>
                  <a:tcPr marL="9525" marR="9525" marT="9525" marB="0" anchor="ctr"/>
                </a:tc>
                <a:tc>
                  <a:txBody>
                    <a:bodyPr/>
                    <a:lstStyle/>
                    <a:p>
                      <a:pPr algn="ctr" fontAlgn="b"/>
                      <a:r>
                        <a:rPr lang="en-US" sz="1800" b="0" i="0" u="none" strike="noStrike">
                          <a:effectLst/>
                          <a:latin typeface="Calibri" panose="020F0502020204030204" pitchFamily="34" charset="0"/>
                        </a:rPr>
                        <a:t>3.50</a:t>
                      </a:r>
                    </a:p>
                  </a:txBody>
                  <a:tcPr marL="9525" marR="9525" marT="9525" marB="0" anchor="ctr"/>
                </a:tc>
                <a:tc>
                  <a:txBody>
                    <a:bodyPr/>
                    <a:lstStyle/>
                    <a:p>
                      <a:pPr algn="ctr" fontAlgn="b"/>
                      <a:r>
                        <a:rPr lang="en-US" sz="1800" b="0" i="0" u="none" strike="noStrike" dirty="0">
                          <a:effectLst/>
                          <a:latin typeface="Calibri" panose="020F0502020204030204" pitchFamily="34" charset="0"/>
                        </a:rPr>
                        <a:t>0.05</a:t>
                      </a:r>
                    </a:p>
                  </a:txBody>
                  <a:tcPr marL="9525" marR="9525" marT="9525" marB="0" anchor="ctr"/>
                </a:tc>
                <a:extLst>
                  <a:ext uri="{0D108BD9-81ED-4DB2-BD59-A6C34878D82A}">
                    <a16:rowId xmlns:a16="http://schemas.microsoft.com/office/drawing/2014/main" val="10003"/>
                  </a:ext>
                </a:extLst>
              </a:tr>
              <a:tr h="717341">
                <a:tc>
                  <a:txBody>
                    <a:bodyPr/>
                    <a:lstStyle/>
                    <a:p>
                      <a:pPr algn="l" fontAlgn="b"/>
                      <a:r>
                        <a:rPr lang="en-US" sz="1800" b="0" i="0" u="none" strike="noStrike">
                          <a:effectLst/>
                          <a:latin typeface="Calibri" panose="020F0502020204030204" pitchFamily="34" charset="0"/>
                        </a:rPr>
                        <a:t>School board policies and procedures affecting me are available and clearly communicated.</a:t>
                      </a:r>
                    </a:p>
                  </a:txBody>
                  <a:tcPr marL="9525" marR="9525" marT="9525" marB="0" anchor="ctr"/>
                </a:tc>
                <a:tc>
                  <a:txBody>
                    <a:bodyPr/>
                    <a:lstStyle/>
                    <a:p>
                      <a:pPr algn="ctr" fontAlgn="b"/>
                      <a:r>
                        <a:rPr lang="en-US" sz="1800" b="0" i="0" u="none" strike="noStrike">
                          <a:effectLst/>
                          <a:latin typeface="Calibri" panose="020F0502020204030204" pitchFamily="34" charset="0"/>
                        </a:rPr>
                        <a:t>76%</a:t>
                      </a:r>
                    </a:p>
                  </a:txBody>
                  <a:tcPr marL="9525" marR="9525" marT="9525" marB="0" anchor="ctr"/>
                </a:tc>
                <a:tc>
                  <a:txBody>
                    <a:bodyPr/>
                    <a:lstStyle/>
                    <a:p>
                      <a:pPr algn="ctr" fontAlgn="b"/>
                      <a:r>
                        <a:rPr lang="en-US" sz="1800" b="0" i="0" u="none" strike="noStrike">
                          <a:effectLst/>
                          <a:latin typeface="Calibri" panose="020F0502020204030204" pitchFamily="34" charset="0"/>
                        </a:rPr>
                        <a:t>3.63 (153)</a:t>
                      </a:r>
                    </a:p>
                  </a:txBody>
                  <a:tcPr marL="9525" marR="9525" marT="9525" marB="0" anchor="ctr"/>
                </a:tc>
                <a:tc>
                  <a:txBody>
                    <a:bodyPr/>
                    <a:lstStyle/>
                    <a:p>
                      <a:pPr algn="ctr" fontAlgn="b"/>
                      <a:r>
                        <a:rPr lang="en-US" sz="1800" b="0" i="0" u="none" strike="noStrike">
                          <a:effectLst/>
                          <a:latin typeface="Calibri" panose="020F0502020204030204" pitchFamily="34" charset="0"/>
                        </a:rPr>
                        <a:t>3.66</a:t>
                      </a:r>
                    </a:p>
                  </a:txBody>
                  <a:tcPr marL="9525" marR="9525" marT="9525" marB="0" anchor="ctr"/>
                </a:tc>
                <a:tc>
                  <a:txBody>
                    <a:bodyPr/>
                    <a:lstStyle/>
                    <a:p>
                      <a:pPr algn="ctr" fontAlgn="b"/>
                      <a:r>
                        <a:rPr lang="en-US" sz="1800" b="0" i="0" u="none" strike="noStrike" dirty="0">
                          <a:effectLst/>
                          <a:latin typeface="Calibri" panose="020F0502020204030204" pitchFamily="34" charset="0"/>
                        </a:rPr>
                        <a:t>-0.04</a:t>
                      </a:r>
                    </a:p>
                  </a:txBody>
                  <a:tcPr marL="9525" marR="9525" marT="9525" marB="0" anchor="ctr"/>
                </a:tc>
                <a:extLst>
                  <a:ext uri="{0D108BD9-81ED-4DB2-BD59-A6C34878D82A}">
                    <a16:rowId xmlns:a16="http://schemas.microsoft.com/office/drawing/2014/main" val="10004"/>
                  </a:ext>
                </a:extLst>
              </a:tr>
              <a:tr h="717341">
                <a:tc>
                  <a:txBody>
                    <a:bodyPr/>
                    <a:lstStyle/>
                    <a:p>
                      <a:pPr algn="l" fontAlgn="b"/>
                      <a:r>
                        <a:rPr lang="en-US" sz="1800" b="0" i="0" u="none" strike="noStrike">
                          <a:effectLst/>
                          <a:latin typeface="Calibri" panose="020F0502020204030204" pitchFamily="34" charset="0"/>
                        </a:rPr>
                        <a:t>I have a good understanding of the goals of the District.</a:t>
                      </a:r>
                    </a:p>
                  </a:txBody>
                  <a:tcPr marL="9525" marR="9525" marT="9525" marB="0" anchor="ctr"/>
                </a:tc>
                <a:tc>
                  <a:txBody>
                    <a:bodyPr/>
                    <a:lstStyle/>
                    <a:p>
                      <a:pPr algn="ctr" fontAlgn="b"/>
                      <a:r>
                        <a:rPr lang="en-US" sz="1800" b="0" i="0" u="none" strike="noStrike">
                          <a:effectLst/>
                          <a:latin typeface="Calibri" panose="020F0502020204030204" pitchFamily="34" charset="0"/>
                        </a:rPr>
                        <a:t>79%</a:t>
                      </a:r>
                    </a:p>
                  </a:txBody>
                  <a:tcPr marL="9525" marR="9525" marT="9525" marB="0" anchor="ctr"/>
                </a:tc>
                <a:tc>
                  <a:txBody>
                    <a:bodyPr/>
                    <a:lstStyle/>
                    <a:p>
                      <a:pPr algn="ctr" fontAlgn="b"/>
                      <a:r>
                        <a:rPr lang="en-US" sz="1800" b="0" i="0" u="none" strike="noStrike">
                          <a:effectLst/>
                          <a:latin typeface="Calibri" panose="020F0502020204030204" pitchFamily="34" charset="0"/>
                        </a:rPr>
                        <a:t>3.68 (157)</a:t>
                      </a:r>
                    </a:p>
                  </a:txBody>
                  <a:tcPr marL="9525" marR="9525" marT="9525" marB="0" anchor="ctr"/>
                </a:tc>
                <a:tc>
                  <a:txBody>
                    <a:bodyPr/>
                    <a:lstStyle/>
                    <a:p>
                      <a:pPr algn="ctr" fontAlgn="b"/>
                      <a:r>
                        <a:rPr lang="en-US" sz="1800" b="0" i="0" u="none" strike="noStrike">
                          <a:effectLst/>
                          <a:latin typeface="Calibri" panose="020F0502020204030204" pitchFamily="34" charset="0"/>
                        </a:rPr>
                        <a:t>3.77</a:t>
                      </a:r>
                    </a:p>
                  </a:txBody>
                  <a:tcPr marL="9525" marR="9525" marT="9525" marB="0" anchor="ctr"/>
                </a:tc>
                <a:tc>
                  <a:txBody>
                    <a:bodyPr/>
                    <a:lstStyle/>
                    <a:p>
                      <a:pPr algn="ctr" fontAlgn="b"/>
                      <a:r>
                        <a:rPr lang="en-US" sz="1800" b="0" i="0" u="none" strike="noStrike" dirty="0">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07709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fontScale="90000"/>
          </a:bodyPr>
          <a:lstStyle/>
          <a:p>
            <a:r>
              <a:rPr lang="en-US" sz="4000" b="1" dirty="0"/>
              <a:t>How would you rate the communication from: </a:t>
            </a:r>
            <a:br>
              <a:rPr lang="en-US" dirty="0"/>
            </a:br>
            <a:r>
              <a:rPr lang="en-US" sz="2700" i="1" dirty="0"/>
              <a:t>Great (4), Good (3), Fair (2), Poor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0864698"/>
              </p:ext>
            </p:extLst>
          </p:nvPr>
        </p:nvGraphicFramePr>
        <p:xfrm>
          <a:off x="0" y="1600198"/>
          <a:ext cx="9144000" cy="5257801"/>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4074168404"/>
                    </a:ext>
                  </a:extLst>
                </a:gridCol>
                <a:gridCol w="1112762">
                  <a:extLst>
                    <a:ext uri="{9D8B030D-6E8A-4147-A177-3AD203B41FA5}">
                      <a16:colId xmlns:a16="http://schemas.microsoft.com/office/drawing/2014/main" val="3162229072"/>
                    </a:ext>
                  </a:extLst>
                </a:gridCol>
              </a:tblGrid>
              <a:tr h="795700">
                <a:tc>
                  <a:txBody>
                    <a:bodyPr/>
                    <a:lstStyle/>
                    <a:p>
                      <a:r>
                        <a:rPr lang="en-US" dirty="0"/>
                        <a:t>Item</a:t>
                      </a:r>
                    </a:p>
                  </a:txBody>
                  <a:tcPr anchor="ctr"/>
                </a:tc>
                <a:tc>
                  <a:txBody>
                    <a:bodyPr/>
                    <a:lstStyle/>
                    <a:p>
                      <a:pPr algn="ctr"/>
                      <a:r>
                        <a:rPr lang="en-US" sz="1600" dirty="0"/>
                        <a:t>% Great/ Good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637443">
                <a:tc>
                  <a:txBody>
                    <a:bodyPr/>
                    <a:lstStyle/>
                    <a:p>
                      <a:pPr algn="l" fontAlgn="b"/>
                      <a:r>
                        <a:rPr lang="en-US" sz="1800" b="0" i="0" u="none" strike="noStrike" dirty="0">
                          <a:effectLst/>
                          <a:latin typeface="Calibri" panose="020F0502020204030204" pitchFamily="34" charset="0"/>
                        </a:rPr>
                        <a:t>Technology Services</a:t>
                      </a:r>
                    </a:p>
                  </a:txBody>
                  <a:tcPr marL="9525" marR="9525" marT="9525" marB="0" anchor="ctr"/>
                </a:tc>
                <a:tc>
                  <a:txBody>
                    <a:bodyPr/>
                    <a:lstStyle/>
                    <a:p>
                      <a:pPr algn="ctr" fontAlgn="b"/>
                      <a:r>
                        <a:rPr lang="en-US" sz="1800" b="0" i="0" u="none" strike="noStrike" dirty="0">
                          <a:effectLst/>
                          <a:latin typeface="Calibri" panose="020F0502020204030204" pitchFamily="34" charset="0"/>
                        </a:rPr>
                        <a:t>89%</a:t>
                      </a:r>
                    </a:p>
                  </a:txBody>
                  <a:tcPr marL="9525" marR="9525" marT="9525" marB="0" anchor="ctr"/>
                </a:tc>
                <a:tc>
                  <a:txBody>
                    <a:bodyPr/>
                    <a:lstStyle/>
                    <a:p>
                      <a:pPr algn="ctr" fontAlgn="b"/>
                      <a:r>
                        <a:rPr lang="en-US" sz="1800" b="0" i="0" u="none" strike="noStrike" dirty="0">
                          <a:effectLst/>
                          <a:latin typeface="Calibri" panose="020F0502020204030204" pitchFamily="34" charset="0"/>
                        </a:rPr>
                        <a:t>3.30 (159)</a:t>
                      </a:r>
                    </a:p>
                  </a:txBody>
                  <a:tcPr marL="9525" marR="9525" marT="9525" marB="0" anchor="ctr"/>
                </a:tc>
                <a:tc>
                  <a:txBody>
                    <a:bodyPr/>
                    <a:lstStyle/>
                    <a:p>
                      <a:pPr algn="ctr" fontAlgn="b"/>
                      <a:r>
                        <a:rPr lang="en-US" sz="1800" b="0" i="0" u="none" strike="noStrike">
                          <a:effectLst/>
                          <a:latin typeface="Calibri" panose="020F0502020204030204" pitchFamily="34" charset="0"/>
                        </a:rPr>
                        <a:t>3.02</a:t>
                      </a:r>
                    </a:p>
                  </a:txBody>
                  <a:tcPr marL="9525" marR="9525" marT="9525" marB="0" anchor="ctr"/>
                </a:tc>
                <a:tc>
                  <a:txBody>
                    <a:bodyPr/>
                    <a:lstStyle/>
                    <a:p>
                      <a:pPr algn="ctr" fontAlgn="b"/>
                      <a:r>
                        <a:rPr lang="en-US" sz="1800" b="0" i="0" u="none" strike="noStrike">
                          <a:effectLst/>
                          <a:latin typeface="Calibri" panose="020F0502020204030204" pitchFamily="34" charset="0"/>
                        </a:rPr>
                        <a:t>0.28</a:t>
                      </a:r>
                    </a:p>
                  </a:txBody>
                  <a:tcPr marL="9525" marR="9525" marT="9525" marB="0" anchor="ctr"/>
                </a:tc>
                <a:extLst>
                  <a:ext uri="{0D108BD9-81ED-4DB2-BD59-A6C34878D82A}">
                    <a16:rowId xmlns:a16="http://schemas.microsoft.com/office/drawing/2014/main" val="10001"/>
                  </a:ext>
                </a:extLst>
              </a:tr>
              <a:tr h="637443">
                <a:tc>
                  <a:txBody>
                    <a:bodyPr/>
                    <a:lstStyle/>
                    <a:p>
                      <a:pPr algn="l" fontAlgn="b"/>
                      <a:r>
                        <a:rPr lang="en-US" sz="1800" b="0" i="0" u="none" strike="noStrike">
                          <a:effectLst/>
                          <a:latin typeface="Calibri" panose="020F0502020204030204" pitchFamily="34" charset="0"/>
                        </a:rPr>
                        <a:t>Principal/Building Administration</a:t>
                      </a:r>
                    </a:p>
                  </a:txBody>
                  <a:tcPr marL="9525" marR="9525" marT="9525" marB="0" anchor="ctr"/>
                </a:tc>
                <a:tc>
                  <a:txBody>
                    <a:bodyPr/>
                    <a:lstStyle/>
                    <a:p>
                      <a:pPr algn="ctr" fontAlgn="b"/>
                      <a:r>
                        <a:rPr lang="en-US" sz="1800" b="0" i="0" u="none" strike="noStrike" dirty="0">
                          <a:effectLst/>
                          <a:latin typeface="Calibri" panose="020F0502020204030204" pitchFamily="34" charset="0"/>
                        </a:rPr>
                        <a:t>76%</a:t>
                      </a:r>
                    </a:p>
                  </a:txBody>
                  <a:tcPr marL="9525" marR="9525" marT="9525" marB="0" anchor="ctr"/>
                </a:tc>
                <a:tc>
                  <a:txBody>
                    <a:bodyPr/>
                    <a:lstStyle/>
                    <a:p>
                      <a:pPr algn="ctr" fontAlgn="b"/>
                      <a:r>
                        <a:rPr lang="en-US" sz="1800" b="0" i="0" u="none" strike="noStrike" dirty="0">
                          <a:effectLst/>
                          <a:latin typeface="Calibri" panose="020F0502020204030204" pitchFamily="34" charset="0"/>
                        </a:rPr>
                        <a:t>3.08 (160)</a:t>
                      </a:r>
                    </a:p>
                  </a:txBody>
                  <a:tcPr marL="9525" marR="9525" marT="9525" marB="0" anchor="ctr"/>
                </a:tc>
                <a:tc>
                  <a:txBody>
                    <a:bodyPr/>
                    <a:lstStyle/>
                    <a:p>
                      <a:pPr algn="ctr" fontAlgn="b"/>
                      <a:r>
                        <a:rPr lang="en-US" sz="1800" b="0" i="0" u="none" strike="noStrike" dirty="0">
                          <a:effectLst/>
                          <a:latin typeface="Calibri" panose="020F0502020204030204" pitchFamily="34" charset="0"/>
                        </a:rPr>
                        <a:t>2.81</a:t>
                      </a:r>
                    </a:p>
                  </a:txBody>
                  <a:tcPr marL="9525" marR="9525" marT="9525" marB="0" anchor="ctr"/>
                </a:tc>
                <a:tc>
                  <a:txBody>
                    <a:bodyPr/>
                    <a:lstStyle/>
                    <a:p>
                      <a:pPr algn="ctr" fontAlgn="b"/>
                      <a:r>
                        <a:rPr lang="en-US" sz="1800" b="0" i="0" u="none" strike="noStrike">
                          <a:effectLst/>
                          <a:latin typeface="Calibri" panose="020F0502020204030204" pitchFamily="34" charset="0"/>
                        </a:rPr>
                        <a:t>0.27</a:t>
                      </a:r>
                    </a:p>
                  </a:txBody>
                  <a:tcPr marL="9525" marR="9525" marT="9525" marB="0" anchor="ctr"/>
                </a:tc>
                <a:extLst>
                  <a:ext uri="{0D108BD9-81ED-4DB2-BD59-A6C34878D82A}">
                    <a16:rowId xmlns:a16="http://schemas.microsoft.com/office/drawing/2014/main" val="1700355613"/>
                  </a:ext>
                </a:extLst>
              </a:tr>
              <a:tr h="637443">
                <a:tc>
                  <a:txBody>
                    <a:bodyPr/>
                    <a:lstStyle/>
                    <a:p>
                      <a:pPr algn="l" fontAlgn="b"/>
                      <a:r>
                        <a:rPr lang="en-US" sz="1800" b="0" i="0" u="none" strike="noStrike" dirty="0">
                          <a:effectLst/>
                          <a:latin typeface="Calibri" panose="020F0502020204030204" pitchFamily="34" charset="0"/>
                        </a:rPr>
                        <a:t>District Administration</a:t>
                      </a:r>
                    </a:p>
                  </a:txBody>
                  <a:tcPr marL="9525" marR="9525" marT="9525" marB="0" anchor="ctr"/>
                </a:tc>
                <a:tc>
                  <a:txBody>
                    <a:bodyPr/>
                    <a:lstStyle/>
                    <a:p>
                      <a:pPr algn="ctr" fontAlgn="b"/>
                      <a:r>
                        <a:rPr lang="en-US" sz="1800" b="0" i="0" u="none" strike="noStrike">
                          <a:effectLst/>
                          <a:latin typeface="Calibri" panose="020F0502020204030204" pitchFamily="34" charset="0"/>
                        </a:rPr>
                        <a:t>64%</a:t>
                      </a:r>
                    </a:p>
                  </a:txBody>
                  <a:tcPr marL="9525" marR="9525" marT="9525" marB="0" anchor="ctr"/>
                </a:tc>
                <a:tc>
                  <a:txBody>
                    <a:bodyPr/>
                    <a:lstStyle/>
                    <a:p>
                      <a:pPr algn="ctr" fontAlgn="b"/>
                      <a:r>
                        <a:rPr lang="en-US" sz="1800" b="0" i="0" u="none" strike="noStrike">
                          <a:effectLst/>
                          <a:latin typeface="Calibri" panose="020F0502020204030204" pitchFamily="34" charset="0"/>
                        </a:rPr>
                        <a:t>2.71 (163)</a:t>
                      </a:r>
                    </a:p>
                  </a:txBody>
                  <a:tcPr marL="9525" marR="9525" marT="9525" marB="0" anchor="ctr"/>
                </a:tc>
                <a:tc>
                  <a:txBody>
                    <a:bodyPr/>
                    <a:lstStyle/>
                    <a:p>
                      <a:pPr algn="ctr" fontAlgn="b"/>
                      <a:r>
                        <a:rPr lang="en-US" sz="1800" b="0" i="0" u="none" strike="noStrike" dirty="0">
                          <a:effectLst/>
                          <a:latin typeface="Calibri" panose="020F0502020204030204" pitchFamily="34" charset="0"/>
                        </a:rPr>
                        <a:t>2.59</a:t>
                      </a:r>
                    </a:p>
                  </a:txBody>
                  <a:tcPr marL="9525" marR="9525" marT="9525" marB="0" anchor="ctr"/>
                </a:tc>
                <a:tc>
                  <a:txBody>
                    <a:bodyPr/>
                    <a:lstStyle/>
                    <a:p>
                      <a:pPr algn="ctr" fontAlgn="b"/>
                      <a:r>
                        <a:rPr lang="en-US" sz="1800" b="0" i="0" u="none" strike="noStrike">
                          <a:effectLst/>
                          <a:latin typeface="Calibri" panose="020F0502020204030204" pitchFamily="34" charset="0"/>
                        </a:rPr>
                        <a:t>0.12</a:t>
                      </a:r>
                    </a:p>
                  </a:txBody>
                  <a:tcPr marL="9525" marR="9525" marT="9525" marB="0" anchor="ctr"/>
                </a:tc>
                <a:extLst>
                  <a:ext uri="{0D108BD9-81ED-4DB2-BD59-A6C34878D82A}">
                    <a16:rowId xmlns:a16="http://schemas.microsoft.com/office/drawing/2014/main" val="59340246"/>
                  </a:ext>
                </a:extLst>
              </a:tr>
              <a:tr h="637443">
                <a:tc>
                  <a:txBody>
                    <a:bodyPr/>
                    <a:lstStyle/>
                    <a:p>
                      <a:pPr algn="l" fontAlgn="b"/>
                      <a:r>
                        <a:rPr lang="en-US" sz="1800" b="0" i="0" u="none" strike="noStrike">
                          <a:effectLst/>
                          <a:latin typeface="Calibri" panose="020F0502020204030204" pitchFamily="34" charset="0"/>
                        </a:rPr>
                        <a:t>Custodians/Maintenance</a:t>
                      </a:r>
                    </a:p>
                  </a:txBody>
                  <a:tcPr marL="9525" marR="9525" marT="9525" marB="0" anchor="ctr"/>
                </a:tc>
                <a:tc>
                  <a:txBody>
                    <a:bodyPr/>
                    <a:lstStyle/>
                    <a:p>
                      <a:pPr algn="ctr" fontAlgn="b"/>
                      <a:r>
                        <a:rPr lang="en-US" sz="1800" b="0" i="0" u="none" strike="noStrike">
                          <a:effectLst/>
                          <a:latin typeface="Calibri" panose="020F0502020204030204" pitchFamily="34" charset="0"/>
                        </a:rPr>
                        <a:t>74%</a:t>
                      </a:r>
                    </a:p>
                  </a:txBody>
                  <a:tcPr marL="9525" marR="9525" marT="9525" marB="0" anchor="ctr"/>
                </a:tc>
                <a:tc>
                  <a:txBody>
                    <a:bodyPr/>
                    <a:lstStyle/>
                    <a:p>
                      <a:pPr algn="ctr" fontAlgn="b"/>
                      <a:r>
                        <a:rPr lang="en-US" sz="1800" b="0" i="0" u="none" strike="noStrike">
                          <a:effectLst/>
                          <a:latin typeface="Calibri" panose="020F0502020204030204" pitchFamily="34" charset="0"/>
                        </a:rPr>
                        <a:t>3.01 (142)</a:t>
                      </a:r>
                    </a:p>
                  </a:txBody>
                  <a:tcPr marL="9525" marR="9525" marT="9525" marB="0" anchor="ctr"/>
                </a:tc>
                <a:tc>
                  <a:txBody>
                    <a:bodyPr/>
                    <a:lstStyle/>
                    <a:p>
                      <a:pPr algn="ctr" fontAlgn="b"/>
                      <a:r>
                        <a:rPr lang="en-US" sz="1800" b="0" i="0" u="none" strike="noStrike" dirty="0">
                          <a:effectLst/>
                          <a:latin typeface="Calibri" panose="020F0502020204030204" pitchFamily="34" charset="0"/>
                        </a:rPr>
                        <a:t>2.93</a:t>
                      </a:r>
                    </a:p>
                  </a:txBody>
                  <a:tcPr marL="9525" marR="9525" marT="9525" marB="0" anchor="ctr"/>
                </a:tc>
                <a:tc>
                  <a:txBody>
                    <a:bodyPr/>
                    <a:lstStyle/>
                    <a:p>
                      <a:pPr algn="ctr" fontAlgn="b"/>
                      <a:r>
                        <a:rPr lang="en-US" sz="1800" b="0" i="0" u="none" strike="noStrike">
                          <a:effectLst/>
                          <a:latin typeface="Calibri" panose="020F0502020204030204" pitchFamily="34" charset="0"/>
                        </a:rPr>
                        <a:t>0.08</a:t>
                      </a:r>
                    </a:p>
                  </a:txBody>
                  <a:tcPr marL="9525" marR="9525" marT="9525" marB="0" anchor="ctr"/>
                </a:tc>
                <a:extLst>
                  <a:ext uri="{0D108BD9-81ED-4DB2-BD59-A6C34878D82A}">
                    <a16:rowId xmlns:a16="http://schemas.microsoft.com/office/drawing/2014/main" val="2303718737"/>
                  </a:ext>
                </a:extLst>
              </a:tr>
              <a:tr h="637443">
                <a:tc>
                  <a:txBody>
                    <a:bodyPr/>
                    <a:lstStyle/>
                    <a:p>
                      <a:pPr algn="l" fontAlgn="b"/>
                      <a:r>
                        <a:rPr lang="en-US" sz="1800" b="0" i="0" u="none" strike="noStrike">
                          <a:effectLst/>
                          <a:latin typeface="Calibri" panose="020F0502020204030204" pitchFamily="34" charset="0"/>
                        </a:rPr>
                        <a:t>School Board</a:t>
                      </a:r>
                    </a:p>
                  </a:txBody>
                  <a:tcPr marL="9525" marR="9525" marT="9525" marB="0" anchor="ctr"/>
                </a:tc>
                <a:tc>
                  <a:txBody>
                    <a:bodyPr/>
                    <a:lstStyle/>
                    <a:p>
                      <a:pPr algn="ctr" fontAlgn="b"/>
                      <a:r>
                        <a:rPr lang="en-US" sz="1800" b="0" i="0" u="none" strike="noStrike">
                          <a:effectLst/>
                          <a:latin typeface="Calibri" panose="020F0502020204030204" pitchFamily="34" charset="0"/>
                        </a:rPr>
                        <a:t>53%</a:t>
                      </a:r>
                    </a:p>
                  </a:txBody>
                  <a:tcPr marL="9525" marR="9525" marT="9525" marB="0" anchor="ctr"/>
                </a:tc>
                <a:tc>
                  <a:txBody>
                    <a:bodyPr/>
                    <a:lstStyle/>
                    <a:p>
                      <a:pPr algn="ctr" fontAlgn="b"/>
                      <a:r>
                        <a:rPr lang="en-US" sz="1800" b="0" i="0" u="none" strike="noStrike">
                          <a:effectLst/>
                          <a:latin typeface="Calibri" panose="020F0502020204030204" pitchFamily="34" charset="0"/>
                        </a:rPr>
                        <a:t>2.47 (154)</a:t>
                      </a:r>
                    </a:p>
                  </a:txBody>
                  <a:tcPr marL="9525" marR="9525" marT="9525" marB="0" anchor="ctr"/>
                </a:tc>
                <a:tc>
                  <a:txBody>
                    <a:bodyPr/>
                    <a:lstStyle/>
                    <a:p>
                      <a:pPr algn="ctr" fontAlgn="b"/>
                      <a:r>
                        <a:rPr lang="en-US" sz="1800" b="0" i="0" u="none" strike="noStrike">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effectLst/>
                          <a:latin typeface="Calibri" panose="020F0502020204030204" pitchFamily="34" charset="0"/>
                        </a:rPr>
                        <a:t>-0.02</a:t>
                      </a:r>
                    </a:p>
                  </a:txBody>
                  <a:tcPr marL="9525" marR="9525" marT="9525" marB="0" anchor="ctr"/>
                </a:tc>
                <a:extLst>
                  <a:ext uri="{0D108BD9-81ED-4DB2-BD59-A6C34878D82A}">
                    <a16:rowId xmlns:a16="http://schemas.microsoft.com/office/drawing/2014/main" val="1504695346"/>
                  </a:ext>
                </a:extLst>
              </a:tr>
              <a:tr h="637443">
                <a:tc>
                  <a:txBody>
                    <a:bodyPr/>
                    <a:lstStyle/>
                    <a:p>
                      <a:pPr algn="l" fontAlgn="b"/>
                      <a:r>
                        <a:rPr lang="en-US" sz="1800" b="0" i="0" u="none" strike="noStrike">
                          <a:effectLst/>
                          <a:latin typeface="Calibri" panose="020F0502020204030204" pitchFamily="34" charset="0"/>
                        </a:rPr>
                        <a:t>Food Service</a:t>
                      </a:r>
                    </a:p>
                  </a:txBody>
                  <a:tcPr marL="9525" marR="9525" marT="9525" marB="0" anchor="ctr"/>
                </a:tc>
                <a:tc>
                  <a:txBody>
                    <a:bodyPr/>
                    <a:lstStyle/>
                    <a:p>
                      <a:pPr algn="ctr" fontAlgn="b"/>
                      <a:r>
                        <a:rPr lang="en-US" sz="1800" b="0" i="0" u="none" strike="noStrike">
                          <a:effectLst/>
                          <a:latin typeface="Calibri" panose="020F0502020204030204" pitchFamily="34" charset="0"/>
                        </a:rPr>
                        <a:t>71%</a:t>
                      </a:r>
                    </a:p>
                  </a:txBody>
                  <a:tcPr marL="9525" marR="9525" marT="9525" marB="0" anchor="ctr"/>
                </a:tc>
                <a:tc>
                  <a:txBody>
                    <a:bodyPr/>
                    <a:lstStyle/>
                    <a:p>
                      <a:pPr algn="ctr" fontAlgn="b"/>
                      <a:r>
                        <a:rPr lang="en-US" sz="1800" b="0" i="0" u="none" strike="noStrike">
                          <a:effectLst/>
                          <a:latin typeface="Calibri" panose="020F0502020204030204" pitchFamily="34" charset="0"/>
                        </a:rPr>
                        <a:t>2.84 (128)</a:t>
                      </a:r>
                    </a:p>
                  </a:txBody>
                  <a:tcPr marL="9525" marR="9525" marT="9525" marB="0" anchor="ctr"/>
                </a:tc>
                <a:tc>
                  <a:txBody>
                    <a:bodyPr/>
                    <a:lstStyle/>
                    <a:p>
                      <a:pPr algn="ctr" fontAlgn="b"/>
                      <a:r>
                        <a:rPr lang="en-US" sz="1800" b="0" i="0" u="none" strike="noStrike">
                          <a:effectLst/>
                          <a:latin typeface="Calibri" panose="020F0502020204030204" pitchFamily="34" charset="0"/>
                        </a:rPr>
                        <a:t>2.90</a:t>
                      </a:r>
                    </a:p>
                  </a:txBody>
                  <a:tcPr marL="9525" marR="9525" marT="9525" marB="0" anchor="ctr"/>
                </a:tc>
                <a:tc>
                  <a:txBody>
                    <a:bodyPr/>
                    <a:lstStyle/>
                    <a:p>
                      <a:pPr algn="ctr" fontAlgn="b"/>
                      <a:r>
                        <a:rPr lang="en-US" sz="1800" b="0" i="0" u="none" strike="noStrike" dirty="0">
                          <a:effectLst/>
                          <a:latin typeface="Calibri" panose="020F0502020204030204" pitchFamily="34" charset="0"/>
                        </a:rPr>
                        <a:t>-0.06</a:t>
                      </a:r>
                    </a:p>
                  </a:txBody>
                  <a:tcPr marL="9525" marR="9525" marT="9525" marB="0" anchor="ctr"/>
                </a:tc>
                <a:extLst>
                  <a:ext uri="{0D108BD9-81ED-4DB2-BD59-A6C34878D82A}">
                    <a16:rowId xmlns:a16="http://schemas.microsoft.com/office/drawing/2014/main" val="360565906"/>
                  </a:ext>
                </a:extLst>
              </a:tr>
              <a:tr h="637443">
                <a:tc>
                  <a:txBody>
                    <a:bodyPr/>
                    <a:lstStyle/>
                    <a:p>
                      <a:pPr algn="l" fontAlgn="b"/>
                      <a:r>
                        <a:rPr lang="en-US" sz="1800" b="0" i="0" u="none" strike="noStrike">
                          <a:effectLst/>
                          <a:latin typeface="Calibri" panose="020F0502020204030204" pitchFamily="34" charset="0"/>
                        </a:rPr>
                        <a:t>Transportation</a:t>
                      </a:r>
                    </a:p>
                  </a:txBody>
                  <a:tcPr marL="9525" marR="9525" marT="9525" marB="0" anchor="ctr"/>
                </a:tc>
                <a:tc>
                  <a:txBody>
                    <a:bodyPr/>
                    <a:lstStyle/>
                    <a:p>
                      <a:pPr algn="ctr" fontAlgn="b"/>
                      <a:r>
                        <a:rPr lang="en-US" sz="1800" b="0" i="0" u="none" strike="noStrike">
                          <a:effectLst/>
                          <a:latin typeface="Calibri" panose="020F0502020204030204" pitchFamily="34" charset="0"/>
                        </a:rPr>
                        <a:t>50%</a:t>
                      </a:r>
                    </a:p>
                  </a:txBody>
                  <a:tcPr marL="9525" marR="9525" marT="9525" marB="0" anchor="ctr"/>
                </a:tc>
                <a:tc>
                  <a:txBody>
                    <a:bodyPr/>
                    <a:lstStyle/>
                    <a:p>
                      <a:pPr algn="ctr" fontAlgn="b"/>
                      <a:r>
                        <a:rPr lang="en-US" sz="1800" b="0" i="0" u="none" strike="noStrike">
                          <a:effectLst/>
                          <a:latin typeface="Calibri" panose="020F0502020204030204" pitchFamily="34" charset="0"/>
                        </a:rPr>
                        <a:t>2.52 (120)</a:t>
                      </a:r>
                    </a:p>
                  </a:txBody>
                  <a:tcPr marL="9525" marR="9525" marT="9525" marB="0" anchor="ctr"/>
                </a:tc>
                <a:tc>
                  <a:txBody>
                    <a:bodyPr/>
                    <a:lstStyle/>
                    <a:p>
                      <a:pPr algn="ctr" fontAlgn="b"/>
                      <a:r>
                        <a:rPr lang="en-US" sz="1800" b="0" i="0" u="none" strike="noStrike">
                          <a:effectLst/>
                          <a:latin typeface="Calibri" panose="020F0502020204030204" pitchFamily="34" charset="0"/>
                        </a:rPr>
                        <a:t>2.71</a:t>
                      </a:r>
                    </a:p>
                  </a:txBody>
                  <a:tcPr marL="9525" marR="9525" marT="9525" marB="0" anchor="ctr"/>
                </a:tc>
                <a:tc>
                  <a:txBody>
                    <a:bodyPr/>
                    <a:lstStyle/>
                    <a:p>
                      <a:pPr algn="ctr" fontAlgn="b"/>
                      <a:r>
                        <a:rPr lang="en-US" sz="1800" b="0" i="0" u="none" strike="noStrike" dirty="0">
                          <a:effectLst/>
                          <a:latin typeface="Calibri" panose="020F0502020204030204" pitchFamily="34" charset="0"/>
                        </a:rPr>
                        <a:t>-0.19</a:t>
                      </a:r>
                    </a:p>
                  </a:txBody>
                  <a:tcPr marL="9525" marR="9525" marT="9525" marB="0" anchor="ctr"/>
                </a:tc>
                <a:extLst>
                  <a:ext uri="{0D108BD9-81ED-4DB2-BD59-A6C34878D82A}">
                    <a16:rowId xmlns:a16="http://schemas.microsoft.com/office/drawing/2014/main" val="2714372157"/>
                  </a:ext>
                </a:extLst>
              </a:tr>
            </a:tbl>
          </a:graphicData>
        </a:graphic>
      </p:graphicFrame>
    </p:spTree>
    <p:extLst>
      <p:ext uri="{BB962C8B-B14F-4D97-AF65-F5344CB8AC3E}">
        <p14:creationId xmlns:p14="http://schemas.microsoft.com/office/powerpoint/2010/main" val="3484991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Culture</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2891947"/>
              </p:ext>
            </p:extLst>
          </p:nvPr>
        </p:nvGraphicFramePr>
        <p:xfrm>
          <a:off x="0" y="1600197"/>
          <a:ext cx="9144000" cy="5257803"/>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1020764029"/>
                    </a:ext>
                  </a:extLst>
                </a:gridCol>
                <a:gridCol w="1112762">
                  <a:extLst>
                    <a:ext uri="{9D8B030D-6E8A-4147-A177-3AD203B41FA5}">
                      <a16:colId xmlns:a16="http://schemas.microsoft.com/office/drawing/2014/main" val="1002665251"/>
                    </a:ext>
                  </a:extLst>
                </a:gridCol>
              </a:tblGrid>
              <a:tr h="895004">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725995">
                <a:tc>
                  <a:txBody>
                    <a:bodyPr/>
                    <a:lstStyle/>
                    <a:p>
                      <a:pPr algn="l" fontAlgn="b"/>
                      <a:r>
                        <a:rPr lang="en-US" sz="1800" b="0" i="0" u="none" strike="noStrike" dirty="0">
                          <a:effectLst/>
                          <a:latin typeface="Calibri" panose="020F0502020204030204" pitchFamily="34" charset="0"/>
                        </a:rPr>
                        <a:t>Our school/department operates as a team.</a:t>
                      </a:r>
                    </a:p>
                  </a:txBody>
                  <a:tcPr marL="9525" marR="9525" marT="9525" marB="0" anchor="ctr"/>
                </a:tc>
                <a:tc>
                  <a:txBody>
                    <a:bodyPr/>
                    <a:lstStyle/>
                    <a:p>
                      <a:pPr algn="ctr" fontAlgn="b"/>
                      <a:r>
                        <a:rPr lang="en-US" sz="1800" b="0" i="0" u="none" strike="noStrike" dirty="0">
                          <a:effectLst/>
                          <a:latin typeface="Calibri" panose="020F0502020204030204" pitchFamily="34" charset="0"/>
                        </a:rPr>
                        <a:t>79%</a:t>
                      </a:r>
                    </a:p>
                  </a:txBody>
                  <a:tcPr marL="9525" marR="9525" marT="9525" marB="0" anchor="ctr"/>
                </a:tc>
                <a:tc>
                  <a:txBody>
                    <a:bodyPr/>
                    <a:lstStyle/>
                    <a:p>
                      <a:pPr algn="ctr" fontAlgn="b"/>
                      <a:r>
                        <a:rPr lang="en-US" sz="1800" b="0" i="0" u="none" strike="noStrike" dirty="0">
                          <a:effectLst/>
                          <a:latin typeface="Calibri" panose="020F0502020204030204" pitchFamily="34" charset="0"/>
                        </a:rPr>
                        <a:t>3.77 (163)</a:t>
                      </a:r>
                    </a:p>
                  </a:txBody>
                  <a:tcPr marL="9525" marR="9525" marT="9525" marB="0" anchor="ctr"/>
                </a:tc>
                <a:tc>
                  <a:txBody>
                    <a:bodyPr/>
                    <a:lstStyle/>
                    <a:p>
                      <a:pPr algn="ctr" fontAlgn="b"/>
                      <a:r>
                        <a:rPr lang="en-US" sz="1800" b="0" i="0" u="none" strike="noStrike">
                          <a:effectLst/>
                          <a:latin typeface="Calibri" panose="020F0502020204030204" pitchFamily="34" charset="0"/>
                        </a:rPr>
                        <a:t>3.71</a:t>
                      </a:r>
                    </a:p>
                  </a:txBody>
                  <a:tcPr marL="9525" marR="9525" marT="9525" marB="0" anchor="ctr"/>
                </a:tc>
                <a:tc>
                  <a:txBody>
                    <a:bodyPr/>
                    <a:lstStyle/>
                    <a:p>
                      <a:pPr algn="ctr" fontAlgn="b"/>
                      <a:r>
                        <a:rPr lang="en-US" sz="1800" b="0" i="0" u="none" strike="noStrike">
                          <a:effectLst/>
                          <a:latin typeface="Calibri" panose="020F0502020204030204" pitchFamily="34" charset="0"/>
                        </a:rPr>
                        <a:t>0.06</a:t>
                      </a:r>
                    </a:p>
                  </a:txBody>
                  <a:tcPr marL="9525" marR="9525" marT="9525" marB="0" anchor="ctr"/>
                </a:tc>
                <a:extLst>
                  <a:ext uri="{0D108BD9-81ED-4DB2-BD59-A6C34878D82A}">
                    <a16:rowId xmlns:a16="http://schemas.microsoft.com/office/drawing/2014/main" val="10001"/>
                  </a:ext>
                </a:extLst>
              </a:tr>
              <a:tr h="732824">
                <a:tc>
                  <a:txBody>
                    <a:bodyPr/>
                    <a:lstStyle/>
                    <a:p>
                      <a:pPr algn="l" fontAlgn="b"/>
                      <a:r>
                        <a:rPr lang="en-US" sz="1800" b="0" i="0" u="none" strike="noStrike">
                          <a:effectLst/>
                          <a:latin typeface="Calibri" panose="020F0502020204030204" pitchFamily="34" charset="0"/>
                        </a:rPr>
                        <a:t>Our school/department works hard to find ways to improve.</a:t>
                      </a:r>
                    </a:p>
                  </a:txBody>
                  <a:tcPr marL="9525" marR="9525" marT="9525" marB="0" anchor="ctr"/>
                </a:tc>
                <a:tc>
                  <a:txBody>
                    <a:bodyPr/>
                    <a:lstStyle/>
                    <a:p>
                      <a:pPr algn="ctr" fontAlgn="b"/>
                      <a:r>
                        <a:rPr lang="en-US" sz="1800" b="0" i="0" u="none" strike="noStrike" dirty="0">
                          <a:effectLst/>
                          <a:latin typeface="Calibri" panose="020F0502020204030204" pitchFamily="34" charset="0"/>
                        </a:rPr>
                        <a:t>87%</a:t>
                      </a:r>
                    </a:p>
                  </a:txBody>
                  <a:tcPr marL="9525" marR="9525" marT="9525" marB="0" anchor="ctr"/>
                </a:tc>
                <a:tc>
                  <a:txBody>
                    <a:bodyPr/>
                    <a:lstStyle/>
                    <a:p>
                      <a:pPr algn="ctr" fontAlgn="b"/>
                      <a:r>
                        <a:rPr lang="en-US" sz="1800" b="0" i="0" u="none" strike="noStrike" dirty="0">
                          <a:effectLst/>
                          <a:latin typeface="Calibri" panose="020F0502020204030204" pitchFamily="34" charset="0"/>
                        </a:rPr>
                        <a:t>3.99 (161)</a:t>
                      </a:r>
                    </a:p>
                  </a:txBody>
                  <a:tcPr marL="9525" marR="9525" marT="9525" marB="0" anchor="ctr"/>
                </a:tc>
                <a:tc>
                  <a:txBody>
                    <a:bodyPr/>
                    <a:lstStyle/>
                    <a:p>
                      <a:pPr algn="ctr" fontAlgn="b"/>
                      <a:r>
                        <a:rPr lang="en-US" sz="1800" b="0" i="0" u="none" strike="noStrike" dirty="0">
                          <a:effectLst/>
                          <a:latin typeface="Calibri" panose="020F0502020204030204" pitchFamily="34" charset="0"/>
                        </a:rPr>
                        <a:t>3.95</a:t>
                      </a:r>
                    </a:p>
                  </a:txBody>
                  <a:tcPr marL="9525" marR="9525" marT="9525" marB="0" anchor="ctr"/>
                </a:tc>
                <a:tc>
                  <a:txBody>
                    <a:bodyPr/>
                    <a:lstStyle/>
                    <a:p>
                      <a:pPr algn="ctr" fontAlgn="b"/>
                      <a:r>
                        <a:rPr lang="en-US" sz="1800" b="0" i="0" u="none" strike="noStrike" dirty="0">
                          <a:effectLst/>
                          <a:latin typeface="Calibri" panose="020F0502020204030204" pitchFamily="34" charset="0"/>
                        </a:rPr>
                        <a:t>0.04</a:t>
                      </a:r>
                    </a:p>
                  </a:txBody>
                  <a:tcPr marL="9525" marR="9525" marT="9525" marB="0" anchor="ctr"/>
                </a:tc>
                <a:extLst>
                  <a:ext uri="{0D108BD9-81ED-4DB2-BD59-A6C34878D82A}">
                    <a16:rowId xmlns:a16="http://schemas.microsoft.com/office/drawing/2014/main" val="13745028"/>
                  </a:ext>
                </a:extLst>
              </a:tr>
              <a:tr h="725995">
                <a:tc>
                  <a:txBody>
                    <a:bodyPr/>
                    <a:lstStyle/>
                    <a:p>
                      <a:pPr algn="l" fontAlgn="b"/>
                      <a:r>
                        <a:rPr lang="en-US" sz="1800" b="0" i="0" u="none" strike="noStrike">
                          <a:effectLst/>
                          <a:latin typeface="Calibri" panose="020F0502020204030204" pitchFamily="34" charset="0"/>
                        </a:rPr>
                        <a:t>I have adequate opportunities to participate in decisions that affect me.</a:t>
                      </a:r>
                    </a:p>
                  </a:txBody>
                  <a:tcPr marL="9525" marR="9525" marT="9525" marB="0" anchor="ctr"/>
                </a:tc>
                <a:tc>
                  <a:txBody>
                    <a:bodyPr/>
                    <a:lstStyle/>
                    <a:p>
                      <a:pPr algn="ctr" fontAlgn="b"/>
                      <a:r>
                        <a:rPr lang="en-US" sz="1800" b="0" i="0" u="none" strike="noStrike">
                          <a:effectLst/>
                          <a:latin typeface="Calibri" panose="020F0502020204030204" pitchFamily="34" charset="0"/>
                        </a:rPr>
                        <a:t>69%</a:t>
                      </a:r>
                    </a:p>
                  </a:txBody>
                  <a:tcPr marL="9525" marR="9525" marT="9525" marB="0" anchor="ctr"/>
                </a:tc>
                <a:tc>
                  <a:txBody>
                    <a:bodyPr/>
                    <a:lstStyle/>
                    <a:p>
                      <a:pPr algn="ctr" fontAlgn="b"/>
                      <a:r>
                        <a:rPr lang="en-US" sz="1800" b="0" i="0" u="none" strike="noStrike">
                          <a:effectLst/>
                          <a:latin typeface="Calibri" panose="020F0502020204030204" pitchFamily="34" charset="0"/>
                        </a:rPr>
                        <a:t>3.52 (162)</a:t>
                      </a:r>
                    </a:p>
                  </a:txBody>
                  <a:tcPr marL="9525" marR="9525" marT="9525" marB="0" anchor="ctr"/>
                </a:tc>
                <a:tc>
                  <a:txBody>
                    <a:bodyPr/>
                    <a:lstStyle/>
                    <a:p>
                      <a:pPr algn="ctr" fontAlgn="b"/>
                      <a:r>
                        <a:rPr lang="en-US" sz="1800" b="0" i="0" u="none" strike="noStrike">
                          <a:effectLst/>
                          <a:latin typeface="Calibri" panose="020F0502020204030204" pitchFamily="34" charset="0"/>
                        </a:rPr>
                        <a:t>3.49</a:t>
                      </a:r>
                    </a:p>
                  </a:txBody>
                  <a:tcPr marL="9525" marR="9525" marT="9525" marB="0" anchor="ctr"/>
                </a:tc>
                <a:tc>
                  <a:txBody>
                    <a:bodyPr/>
                    <a:lstStyle/>
                    <a:p>
                      <a:pPr algn="ctr" fontAlgn="b"/>
                      <a:r>
                        <a:rPr lang="en-US" sz="1800" b="0" i="0" u="none" strike="noStrike" dirty="0">
                          <a:effectLst/>
                          <a:latin typeface="Calibri" panose="020F0502020204030204" pitchFamily="34" charset="0"/>
                        </a:rPr>
                        <a:t>0.04</a:t>
                      </a:r>
                    </a:p>
                  </a:txBody>
                  <a:tcPr marL="9525" marR="9525" marT="9525" marB="0" anchor="ctr"/>
                </a:tc>
                <a:extLst>
                  <a:ext uri="{0D108BD9-81ED-4DB2-BD59-A6C34878D82A}">
                    <a16:rowId xmlns:a16="http://schemas.microsoft.com/office/drawing/2014/main" val="558176106"/>
                  </a:ext>
                </a:extLst>
              </a:tr>
              <a:tr h="725995">
                <a:tc>
                  <a:txBody>
                    <a:bodyPr/>
                    <a:lstStyle/>
                    <a:p>
                      <a:pPr algn="l" fontAlgn="b"/>
                      <a:r>
                        <a:rPr lang="en-US" sz="1800" b="0" i="0" u="none" strike="noStrike">
                          <a:effectLst/>
                          <a:latin typeface="Calibri" panose="020F0502020204030204" pitchFamily="34" charset="0"/>
                        </a:rPr>
                        <a:t>Our school/department is effective at assimilating new employees.</a:t>
                      </a:r>
                    </a:p>
                  </a:txBody>
                  <a:tcPr marL="9525" marR="9525" marT="9525" marB="0" anchor="ctr"/>
                </a:tc>
                <a:tc>
                  <a:txBody>
                    <a:bodyPr/>
                    <a:lstStyle/>
                    <a:p>
                      <a:pPr algn="ctr" fontAlgn="b"/>
                      <a:r>
                        <a:rPr lang="en-US" sz="1800" b="0" i="0" u="none" strike="noStrike">
                          <a:effectLst/>
                          <a:latin typeface="Calibri" panose="020F0502020204030204" pitchFamily="34" charset="0"/>
                        </a:rPr>
                        <a:t>77%</a:t>
                      </a:r>
                    </a:p>
                  </a:txBody>
                  <a:tcPr marL="9525" marR="9525" marT="9525" marB="0" anchor="ctr"/>
                </a:tc>
                <a:tc>
                  <a:txBody>
                    <a:bodyPr/>
                    <a:lstStyle/>
                    <a:p>
                      <a:pPr algn="ctr" fontAlgn="b"/>
                      <a:r>
                        <a:rPr lang="en-US" sz="1800" b="0" i="0" u="none" strike="noStrike">
                          <a:effectLst/>
                          <a:latin typeface="Calibri" panose="020F0502020204030204" pitchFamily="34" charset="0"/>
                        </a:rPr>
                        <a:t>3.63 (151)</a:t>
                      </a:r>
                    </a:p>
                  </a:txBody>
                  <a:tcPr marL="9525" marR="9525" marT="9525" marB="0" anchor="ctr"/>
                </a:tc>
                <a:tc>
                  <a:txBody>
                    <a:bodyPr/>
                    <a:lstStyle/>
                    <a:p>
                      <a:pPr algn="ctr" fontAlgn="b"/>
                      <a:r>
                        <a:rPr lang="en-US" sz="1800" b="0" i="0" u="none" strike="noStrike">
                          <a:effectLst/>
                          <a:latin typeface="Calibri" panose="020F0502020204030204" pitchFamily="34" charset="0"/>
                        </a:rPr>
                        <a:t>3.65</a:t>
                      </a:r>
                    </a:p>
                  </a:txBody>
                  <a:tcPr marL="9525" marR="9525" marT="9525" marB="0" anchor="ctr"/>
                </a:tc>
                <a:tc>
                  <a:txBody>
                    <a:bodyPr/>
                    <a:lstStyle/>
                    <a:p>
                      <a:pPr algn="ctr" fontAlgn="b"/>
                      <a:r>
                        <a:rPr lang="en-US" sz="1800" b="0" i="0" u="none" strike="noStrike" dirty="0">
                          <a:effectLst/>
                          <a:latin typeface="Calibri" panose="020F0502020204030204" pitchFamily="34" charset="0"/>
                        </a:rPr>
                        <a:t>-0.02</a:t>
                      </a:r>
                    </a:p>
                  </a:txBody>
                  <a:tcPr marL="9525" marR="9525" marT="9525" marB="0" anchor="ctr"/>
                </a:tc>
                <a:extLst>
                  <a:ext uri="{0D108BD9-81ED-4DB2-BD59-A6C34878D82A}">
                    <a16:rowId xmlns:a16="http://schemas.microsoft.com/office/drawing/2014/main" val="10002"/>
                  </a:ext>
                </a:extLst>
              </a:tr>
              <a:tr h="725995">
                <a:tc>
                  <a:txBody>
                    <a:bodyPr/>
                    <a:lstStyle/>
                    <a:p>
                      <a:pPr algn="l" fontAlgn="b"/>
                      <a:r>
                        <a:rPr lang="en-US" sz="1800" b="0" i="0" u="none" strike="noStrike">
                          <a:effectLst/>
                          <a:latin typeface="Calibri" panose="020F0502020204030204" pitchFamily="34" charset="0"/>
                        </a:rPr>
                        <a:t>My co-workers are willing to help me when I have a heavy workload.</a:t>
                      </a:r>
                    </a:p>
                  </a:txBody>
                  <a:tcPr marL="9525" marR="9525" marT="9525" marB="0" anchor="ctr"/>
                </a:tc>
                <a:tc>
                  <a:txBody>
                    <a:bodyPr/>
                    <a:lstStyle/>
                    <a:p>
                      <a:pPr algn="ctr" fontAlgn="b"/>
                      <a:r>
                        <a:rPr lang="en-US" sz="1800" b="0" i="0" u="none" strike="noStrike">
                          <a:effectLst/>
                          <a:latin typeface="Calibri" panose="020F0502020204030204" pitchFamily="34" charset="0"/>
                        </a:rPr>
                        <a:t>90%</a:t>
                      </a:r>
                    </a:p>
                  </a:txBody>
                  <a:tcPr marL="9525" marR="9525" marT="9525" marB="0" anchor="ctr"/>
                </a:tc>
                <a:tc>
                  <a:txBody>
                    <a:bodyPr/>
                    <a:lstStyle/>
                    <a:p>
                      <a:pPr algn="ctr" fontAlgn="b"/>
                      <a:r>
                        <a:rPr lang="en-US" sz="1800" b="0" i="0" u="none" strike="noStrike">
                          <a:effectLst/>
                          <a:latin typeface="Calibri" panose="020F0502020204030204" pitchFamily="34" charset="0"/>
                        </a:rPr>
                        <a:t>4.15 (159)</a:t>
                      </a:r>
                    </a:p>
                  </a:txBody>
                  <a:tcPr marL="9525" marR="9525" marT="9525" marB="0" anchor="ctr"/>
                </a:tc>
                <a:tc>
                  <a:txBody>
                    <a:bodyPr/>
                    <a:lstStyle/>
                    <a:p>
                      <a:pPr algn="ctr" fontAlgn="b"/>
                      <a:r>
                        <a:rPr lang="en-US" sz="1800" b="0" i="0" u="none" strike="noStrike">
                          <a:effectLst/>
                          <a:latin typeface="Calibri" panose="020F0502020204030204" pitchFamily="34" charset="0"/>
                        </a:rPr>
                        <a:t>4.21</a:t>
                      </a:r>
                    </a:p>
                  </a:txBody>
                  <a:tcPr marL="9525" marR="9525" marT="9525" marB="0" anchor="ctr"/>
                </a:tc>
                <a:tc>
                  <a:txBody>
                    <a:bodyPr/>
                    <a:lstStyle/>
                    <a:p>
                      <a:pPr algn="ctr" fontAlgn="b"/>
                      <a:r>
                        <a:rPr lang="en-US" sz="1800" b="0" i="0" u="none" strike="noStrike" dirty="0">
                          <a:effectLst/>
                          <a:latin typeface="Calibri" panose="020F0502020204030204" pitchFamily="34" charset="0"/>
                        </a:rPr>
                        <a:t>-0.05</a:t>
                      </a:r>
                    </a:p>
                  </a:txBody>
                  <a:tcPr marL="9525" marR="9525" marT="9525" marB="0" anchor="ctr"/>
                </a:tc>
                <a:extLst>
                  <a:ext uri="{0D108BD9-81ED-4DB2-BD59-A6C34878D82A}">
                    <a16:rowId xmlns:a16="http://schemas.microsoft.com/office/drawing/2014/main" val="10003"/>
                  </a:ext>
                </a:extLst>
              </a:tr>
              <a:tr h="725995">
                <a:tc>
                  <a:txBody>
                    <a:bodyPr/>
                    <a:lstStyle/>
                    <a:p>
                      <a:pPr algn="l" fontAlgn="b"/>
                      <a:r>
                        <a:rPr lang="en-US" sz="1800" b="0" i="0" u="none" strike="noStrike">
                          <a:effectLst/>
                          <a:latin typeface="Calibri" panose="020F0502020204030204" pitchFamily="34" charset="0"/>
                        </a:rPr>
                        <a:t>I can bring about change in my school/department.</a:t>
                      </a:r>
                    </a:p>
                  </a:txBody>
                  <a:tcPr marL="9525" marR="9525" marT="9525" marB="0" anchor="ctr"/>
                </a:tc>
                <a:tc>
                  <a:txBody>
                    <a:bodyPr/>
                    <a:lstStyle/>
                    <a:p>
                      <a:pPr algn="ctr" fontAlgn="b"/>
                      <a:r>
                        <a:rPr lang="en-US" sz="1800" b="0" i="0" u="none" strike="noStrike">
                          <a:effectLst/>
                          <a:latin typeface="Calibri" panose="020F0502020204030204" pitchFamily="34" charset="0"/>
                        </a:rPr>
                        <a:t>77%</a:t>
                      </a:r>
                    </a:p>
                  </a:txBody>
                  <a:tcPr marL="9525" marR="9525" marT="9525" marB="0" anchor="ctr"/>
                </a:tc>
                <a:tc>
                  <a:txBody>
                    <a:bodyPr/>
                    <a:lstStyle/>
                    <a:p>
                      <a:pPr algn="ctr" fontAlgn="b"/>
                      <a:r>
                        <a:rPr lang="en-US" sz="1800" b="0" i="0" u="none" strike="noStrike">
                          <a:effectLst/>
                          <a:latin typeface="Calibri" panose="020F0502020204030204" pitchFamily="34" charset="0"/>
                        </a:rPr>
                        <a:t>3.75 (159)</a:t>
                      </a:r>
                    </a:p>
                  </a:txBody>
                  <a:tcPr marL="9525" marR="9525" marT="9525" marB="0" anchor="ctr"/>
                </a:tc>
                <a:tc>
                  <a:txBody>
                    <a:bodyPr/>
                    <a:lstStyle/>
                    <a:p>
                      <a:pPr algn="ctr" fontAlgn="b"/>
                      <a:r>
                        <a:rPr lang="en-US" sz="1800" b="0" i="0" u="none" strike="noStrike">
                          <a:effectLst/>
                          <a:latin typeface="Calibri" panose="020F0502020204030204" pitchFamily="34" charset="0"/>
                        </a:rPr>
                        <a:t>3.81</a:t>
                      </a:r>
                    </a:p>
                  </a:txBody>
                  <a:tcPr marL="9525" marR="9525" marT="9525" marB="0" anchor="ctr"/>
                </a:tc>
                <a:tc>
                  <a:txBody>
                    <a:bodyPr/>
                    <a:lstStyle/>
                    <a:p>
                      <a:pPr algn="ctr" fontAlgn="b"/>
                      <a:r>
                        <a:rPr lang="en-US" sz="1800" b="0" i="0" u="none" strike="noStrike" dirty="0">
                          <a:effectLst/>
                          <a:latin typeface="Calibri" panose="020F0502020204030204" pitchFamily="34" charset="0"/>
                        </a:rPr>
                        <a:t>-0.06</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91128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The academic expectations of our students are: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949923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971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Work Environment </a:t>
            </a:r>
            <a:r>
              <a:rPr lang="en-US" sz="4000" dirty="0"/>
              <a:t>(Slide 1/2)</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7606954"/>
              </p:ext>
            </p:extLst>
          </p:nvPr>
        </p:nvGraphicFramePr>
        <p:xfrm>
          <a:off x="0" y="1600200"/>
          <a:ext cx="9144000" cy="5257798"/>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1398223980"/>
                    </a:ext>
                  </a:extLst>
                </a:gridCol>
                <a:gridCol w="1112762">
                  <a:extLst>
                    <a:ext uri="{9D8B030D-6E8A-4147-A177-3AD203B41FA5}">
                      <a16:colId xmlns:a16="http://schemas.microsoft.com/office/drawing/2014/main" val="1609749512"/>
                    </a:ext>
                  </a:extLst>
                </a:gridCol>
              </a:tblGrid>
              <a:tr h="1040972">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706029">
                <a:tc>
                  <a:txBody>
                    <a:bodyPr/>
                    <a:lstStyle/>
                    <a:p>
                      <a:pPr algn="l" fontAlgn="b"/>
                      <a:r>
                        <a:rPr lang="en-US" sz="1800" b="0" i="0" u="none" strike="noStrike" dirty="0">
                          <a:effectLst/>
                          <a:latin typeface="Calibri" panose="020F0502020204030204" pitchFamily="34" charset="0"/>
                        </a:rPr>
                        <a:t>I am satisfied with the technology support available to me.</a:t>
                      </a:r>
                    </a:p>
                  </a:txBody>
                  <a:tcPr marL="9525" marR="9525" marT="9525" marB="0" anchor="ctr"/>
                </a:tc>
                <a:tc>
                  <a:txBody>
                    <a:bodyPr/>
                    <a:lstStyle/>
                    <a:p>
                      <a:pPr algn="ctr" fontAlgn="b"/>
                      <a:r>
                        <a:rPr lang="en-US" sz="1800" b="0" i="0" u="none" strike="noStrike" dirty="0">
                          <a:effectLst/>
                          <a:latin typeface="Calibri" panose="020F0502020204030204" pitchFamily="34" charset="0"/>
                        </a:rPr>
                        <a:t>95%</a:t>
                      </a:r>
                    </a:p>
                  </a:txBody>
                  <a:tcPr marL="9525" marR="9525" marT="9525" marB="0" anchor="ctr"/>
                </a:tc>
                <a:tc>
                  <a:txBody>
                    <a:bodyPr/>
                    <a:lstStyle/>
                    <a:p>
                      <a:pPr algn="ctr" fontAlgn="b"/>
                      <a:r>
                        <a:rPr lang="en-US" sz="1800" b="0" i="0" u="none" strike="noStrike" dirty="0">
                          <a:effectLst/>
                          <a:latin typeface="Calibri" panose="020F0502020204030204" pitchFamily="34" charset="0"/>
                        </a:rPr>
                        <a:t>4.27 (159)</a:t>
                      </a:r>
                    </a:p>
                  </a:txBody>
                  <a:tcPr marL="9525" marR="9525" marT="9525" marB="0" anchor="ctr"/>
                </a:tc>
                <a:tc>
                  <a:txBody>
                    <a:bodyPr/>
                    <a:lstStyle/>
                    <a:p>
                      <a:pPr algn="ctr" fontAlgn="b"/>
                      <a:r>
                        <a:rPr lang="en-US" sz="1800" b="0" i="0" u="none" strike="noStrike">
                          <a:effectLst/>
                          <a:latin typeface="Calibri" panose="020F0502020204030204" pitchFamily="34" charset="0"/>
                        </a:rPr>
                        <a:t>3.99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0.28</a:t>
                      </a:r>
                    </a:p>
                  </a:txBody>
                  <a:tcPr marL="9525" marR="9525" marT="9525" marB="0" anchor="ctr"/>
                </a:tc>
                <a:extLst>
                  <a:ext uri="{0D108BD9-81ED-4DB2-BD59-A6C34878D82A}">
                    <a16:rowId xmlns:a16="http://schemas.microsoft.com/office/drawing/2014/main" val="10001"/>
                  </a:ext>
                </a:extLst>
              </a:tr>
              <a:tr h="706029">
                <a:tc>
                  <a:txBody>
                    <a:bodyPr/>
                    <a:lstStyle/>
                    <a:p>
                      <a:pPr algn="l" fontAlgn="b"/>
                      <a:r>
                        <a:rPr lang="en-US" sz="1800" b="0" i="0" u="none" strike="noStrike">
                          <a:effectLst/>
                          <a:latin typeface="Calibri" panose="020F0502020204030204" pitchFamily="34" charset="0"/>
                        </a:rPr>
                        <a:t>I have enough time to do my job effectively.</a:t>
                      </a:r>
                    </a:p>
                  </a:txBody>
                  <a:tcPr marL="9525" marR="9525" marT="9525" marB="0" anchor="ctr"/>
                </a:tc>
                <a:tc>
                  <a:txBody>
                    <a:bodyPr/>
                    <a:lstStyle/>
                    <a:p>
                      <a:pPr algn="ctr" fontAlgn="b"/>
                      <a:r>
                        <a:rPr lang="en-US" sz="1800" b="0" i="0" u="none" strike="noStrike" dirty="0">
                          <a:effectLst/>
                          <a:latin typeface="Calibri" panose="020F0502020204030204" pitchFamily="34" charset="0"/>
                        </a:rPr>
                        <a:t>65%</a:t>
                      </a:r>
                    </a:p>
                  </a:txBody>
                  <a:tcPr marL="9525" marR="9525" marT="9525" marB="0" anchor="ctr"/>
                </a:tc>
                <a:tc>
                  <a:txBody>
                    <a:bodyPr/>
                    <a:lstStyle/>
                    <a:p>
                      <a:pPr algn="ctr" fontAlgn="b"/>
                      <a:r>
                        <a:rPr lang="en-US" sz="1800" b="0" i="0" u="none" strike="noStrike" dirty="0">
                          <a:effectLst/>
                          <a:latin typeface="Calibri" panose="020F0502020204030204" pitchFamily="34" charset="0"/>
                        </a:rPr>
                        <a:t>3.37 (161)</a:t>
                      </a:r>
                    </a:p>
                  </a:txBody>
                  <a:tcPr marL="9525" marR="9525" marT="9525" marB="0" anchor="ctr"/>
                </a:tc>
                <a:tc>
                  <a:txBody>
                    <a:bodyPr/>
                    <a:lstStyle/>
                    <a:p>
                      <a:pPr algn="ctr" fontAlgn="b"/>
                      <a:r>
                        <a:rPr lang="en-US" sz="1800" b="0" i="0" u="none" strike="noStrike" dirty="0">
                          <a:effectLst/>
                          <a:latin typeface="Calibri" panose="020F0502020204030204" pitchFamily="34" charset="0"/>
                        </a:rPr>
                        <a:t>3.15</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812974014"/>
                  </a:ext>
                </a:extLst>
              </a:tr>
              <a:tr h="696355">
                <a:tc>
                  <a:txBody>
                    <a:bodyPr/>
                    <a:lstStyle/>
                    <a:p>
                      <a:pPr algn="l" fontAlgn="b"/>
                      <a:r>
                        <a:rPr lang="en-US" sz="1800" b="0" i="0" u="none" strike="noStrike">
                          <a:effectLst/>
                          <a:latin typeface="Calibri" panose="020F0502020204030204" pitchFamily="34" charset="0"/>
                        </a:rPr>
                        <a:t>Our classrooms, building and grounds are well maintained.</a:t>
                      </a:r>
                    </a:p>
                  </a:txBody>
                  <a:tcPr marL="9525" marR="9525" marT="9525" marB="0" anchor="ctr"/>
                </a:tc>
                <a:tc>
                  <a:txBody>
                    <a:bodyPr/>
                    <a:lstStyle/>
                    <a:p>
                      <a:pPr algn="ctr" fontAlgn="b"/>
                      <a:r>
                        <a:rPr lang="en-US" sz="1800" b="0" i="0" u="none" strike="noStrike">
                          <a:effectLst/>
                          <a:latin typeface="Calibri" panose="020F0502020204030204" pitchFamily="34" charset="0"/>
                        </a:rPr>
                        <a:t>81%</a:t>
                      </a:r>
                    </a:p>
                  </a:txBody>
                  <a:tcPr marL="9525" marR="9525" marT="9525" marB="0" anchor="ctr"/>
                </a:tc>
                <a:tc>
                  <a:txBody>
                    <a:bodyPr/>
                    <a:lstStyle/>
                    <a:p>
                      <a:pPr algn="ctr" fontAlgn="b"/>
                      <a:r>
                        <a:rPr lang="en-US" sz="1800" b="0" i="0" u="none" strike="noStrike">
                          <a:effectLst/>
                          <a:latin typeface="Calibri" panose="020F0502020204030204" pitchFamily="34" charset="0"/>
                        </a:rPr>
                        <a:t>3.87 (162)</a:t>
                      </a:r>
                    </a:p>
                  </a:txBody>
                  <a:tcPr marL="9525" marR="9525" marT="9525" marB="0" anchor="ctr"/>
                </a:tc>
                <a:tc>
                  <a:txBody>
                    <a:bodyPr/>
                    <a:lstStyle/>
                    <a:p>
                      <a:pPr algn="ctr" fontAlgn="b"/>
                      <a:r>
                        <a:rPr lang="en-US" sz="1800" b="0" i="0" u="none" strike="noStrike" dirty="0">
                          <a:effectLst/>
                          <a:latin typeface="Calibri" panose="020F0502020204030204" pitchFamily="34" charset="0"/>
                        </a:rPr>
                        <a:t>3.73</a:t>
                      </a:r>
                    </a:p>
                  </a:txBody>
                  <a:tcPr marL="9525" marR="9525" marT="9525" marB="0" anchor="ctr"/>
                </a:tc>
                <a:tc>
                  <a:txBody>
                    <a:bodyPr/>
                    <a:lstStyle/>
                    <a:p>
                      <a:pPr algn="ctr" fontAlgn="b"/>
                      <a:r>
                        <a:rPr lang="en-US" sz="1800" b="0" i="0" u="none" strike="noStrike" dirty="0">
                          <a:effectLst/>
                          <a:latin typeface="Calibri" panose="020F0502020204030204" pitchFamily="34" charset="0"/>
                        </a:rPr>
                        <a:t>0.14</a:t>
                      </a:r>
                    </a:p>
                  </a:txBody>
                  <a:tcPr marL="9525" marR="9525" marT="9525" marB="0" anchor="ctr"/>
                </a:tc>
                <a:extLst>
                  <a:ext uri="{0D108BD9-81ED-4DB2-BD59-A6C34878D82A}">
                    <a16:rowId xmlns:a16="http://schemas.microsoft.com/office/drawing/2014/main" val="3997536711"/>
                  </a:ext>
                </a:extLst>
              </a:tr>
              <a:tr h="696355">
                <a:tc>
                  <a:txBody>
                    <a:bodyPr/>
                    <a:lstStyle/>
                    <a:p>
                      <a:pPr algn="l" fontAlgn="b"/>
                      <a:r>
                        <a:rPr lang="en-US" sz="1800" b="0" i="0" u="none" strike="noStrike">
                          <a:effectLst/>
                          <a:latin typeface="Calibri" panose="020F0502020204030204" pitchFamily="34" charset="0"/>
                        </a:rPr>
                        <a:t>I feel supported by leadership when I make a decision.</a:t>
                      </a:r>
                    </a:p>
                  </a:txBody>
                  <a:tcPr marL="9525" marR="9525" marT="9525" marB="0" anchor="ctr"/>
                </a:tc>
                <a:tc>
                  <a:txBody>
                    <a:bodyPr/>
                    <a:lstStyle/>
                    <a:p>
                      <a:pPr algn="ctr" fontAlgn="b"/>
                      <a:r>
                        <a:rPr lang="en-US" sz="1800" b="0" i="0" u="none" strike="noStrike">
                          <a:effectLst/>
                          <a:latin typeface="Calibri" panose="020F0502020204030204" pitchFamily="34" charset="0"/>
                        </a:rPr>
                        <a:t>80%</a:t>
                      </a:r>
                    </a:p>
                  </a:txBody>
                  <a:tcPr marL="9525" marR="9525" marT="9525" marB="0" anchor="ctr"/>
                </a:tc>
                <a:tc>
                  <a:txBody>
                    <a:bodyPr/>
                    <a:lstStyle/>
                    <a:p>
                      <a:pPr algn="ctr" fontAlgn="b"/>
                      <a:r>
                        <a:rPr lang="en-US" sz="1800" b="0" i="0" u="none" strike="noStrike">
                          <a:effectLst/>
                          <a:latin typeface="Calibri" panose="020F0502020204030204" pitchFamily="34" charset="0"/>
                        </a:rPr>
                        <a:t>3.94 (160)</a:t>
                      </a:r>
                    </a:p>
                  </a:txBody>
                  <a:tcPr marL="9525" marR="9525" marT="9525" marB="0" anchor="ctr"/>
                </a:tc>
                <a:tc>
                  <a:txBody>
                    <a:bodyPr/>
                    <a:lstStyle/>
                    <a:p>
                      <a:pPr algn="ctr" fontAlgn="b"/>
                      <a:r>
                        <a:rPr lang="en-US" sz="1800" b="0" i="0" u="none" strike="noStrike">
                          <a:effectLst/>
                          <a:latin typeface="Calibri" panose="020F0502020204030204" pitchFamily="34" charset="0"/>
                        </a:rPr>
                        <a:t>3.87</a:t>
                      </a:r>
                    </a:p>
                  </a:txBody>
                  <a:tcPr marL="9525" marR="9525" marT="9525" marB="0" anchor="ctr"/>
                </a:tc>
                <a:tc>
                  <a:txBody>
                    <a:bodyPr/>
                    <a:lstStyle/>
                    <a:p>
                      <a:pPr algn="ctr" fontAlgn="b"/>
                      <a:r>
                        <a:rPr lang="en-US" sz="1800" b="0" i="0" u="none" strike="noStrike" dirty="0">
                          <a:effectLst/>
                          <a:latin typeface="Calibri" panose="020F0502020204030204" pitchFamily="34" charset="0"/>
                        </a:rPr>
                        <a:t>0.07</a:t>
                      </a:r>
                    </a:p>
                  </a:txBody>
                  <a:tcPr marL="9525" marR="9525" marT="9525" marB="0" anchor="ctr"/>
                </a:tc>
                <a:extLst>
                  <a:ext uri="{0D108BD9-81ED-4DB2-BD59-A6C34878D82A}">
                    <a16:rowId xmlns:a16="http://schemas.microsoft.com/office/drawing/2014/main" val="3534377513"/>
                  </a:ext>
                </a:extLst>
              </a:tr>
              <a:tr h="706029">
                <a:tc>
                  <a:txBody>
                    <a:bodyPr/>
                    <a:lstStyle/>
                    <a:p>
                      <a:pPr algn="l" fontAlgn="b"/>
                      <a:r>
                        <a:rPr lang="en-US" sz="1800" b="0" i="0" u="none" strike="noStrike">
                          <a:effectLst/>
                          <a:latin typeface="Calibri" panose="020F0502020204030204" pitchFamily="34" charset="0"/>
                        </a:rPr>
                        <a:t>Based on my interactions with students, I feel safe at work.</a:t>
                      </a:r>
                    </a:p>
                  </a:txBody>
                  <a:tcPr marL="9525" marR="9525" marT="9525" marB="0" anchor="ctr"/>
                </a:tc>
                <a:tc>
                  <a:txBody>
                    <a:bodyPr/>
                    <a:lstStyle/>
                    <a:p>
                      <a:pPr algn="ctr" fontAlgn="b"/>
                      <a:r>
                        <a:rPr lang="en-US" sz="1800" b="0" i="0" u="none" strike="noStrike">
                          <a:effectLst/>
                          <a:latin typeface="Calibri" panose="020F0502020204030204" pitchFamily="34" charset="0"/>
                        </a:rPr>
                        <a:t>91%</a:t>
                      </a:r>
                    </a:p>
                  </a:txBody>
                  <a:tcPr marL="9525" marR="9525" marT="9525" marB="0" anchor="ctr"/>
                </a:tc>
                <a:tc>
                  <a:txBody>
                    <a:bodyPr/>
                    <a:lstStyle/>
                    <a:p>
                      <a:pPr algn="ctr" fontAlgn="b"/>
                      <a:r>
                        <a:rPr lang="en-US" sz="1800" b="0" i="0" u="none" strike="noStrike">
                          <a:effectLst/>
                          <a:latin typeface="Calibri" panose="020F0502020204030204" pitchFamily="34" charset="0"/>
                        </a:rPr>
                        <a:t>4.14 (162)</a:t>
                      </a:r>
                    </a:p>
                  </a:txBody>
                  <a:tcPr marL="9525" marR="9525" marT="9525" marB="0" anchor="ctr"/>
                </a:tc>
                <a:tc>
                  <a:txBody>
                    <a:bodyPr/>
                    <a:lstStyle/>
                    <a:p>
                      <a:pPr algn="ctr" fontAlgn="b"/>
                      <a:r>
                        <a:rPr lang="en-US" sz="1800" b="0" i="0" u="none" strike="noStrike">
                          <a:effectLst/>
                          <a:latin typeface="Calibri" panose="020F0502020204030204" pitchFamily="34" charset="0"/>
                        </a:rPr>
                        <a:t>4.12</a:t>
                      </a:r>
                    </a:p>
                  </a:txBody>
                  <a:tcPr marL="9525" marR="9525" marT="9525" marB="0" anchor="ctr"/>
                </a:tc>
                <a:tc>
                  <a:txBody>
                    <a:bodyPr/>
                    <a:lstStyle/>
                    <a:p>
                      <a:pPr algn="ctr" fontAlgn="b"/>
                      <a:r>
                        <a:rPr lang="en-US" sz="1800" b="0" i="0" u="none" strike="noStrike" dirty="0">
                          <a:effectLst/>
                          <a:latin typeface="Calibri" panose="020F0502020204030204" pitchFamily="34" charset="0"/>
                        </a:rPr>
                        <a:t>0.02</a:t>
                      </a:r>
                    </a:p>
                  </a:txBody>
                  <a:tcPr marL="9525" marR="9525" marT="9525" marB="0" anchor="ctr"/>
                </a:tc>
                <a:extLst>
                  <a:ext uri="{0D108BD9-81ED-4DB2-BD59-A6C34878D82A}">
                    <a16:rowId xmlns:a16="http://schemas.microsoft.com/office/drawing/2014/main" val="10002"/>
                  </a:ext>
                </a:extLst>
              </a:tr>
              <a:tr h="706029">
                <a:tc>
                  <a:txBody>
                    <a:bodyPr/>
                    <a:lstStyle/>
                    <a:p>
                      <a:pPr algn="l" fontAlgn="b"/>
                      <a:r>
                        <a:rPr lang="en-US" sz="1800" b="0" i="0" u="none" strike="noStrike">
                          <a:effectLst/>
                          <a:latin typeface="Calibri" panose="020F0502020204030204" pitchFamily="34" charset="0"/>
                        </a:rPr>
                        <a:t>I feel valued by our community.</a:t>
                      </a:r>
                    </a:p>
                  </a:txBody>
                  <a:tcPr marL="9525" marR="9525" marT="9525" marB="0" anchor="ctr"/>
                </a:tc>
                <a:tc>
                  <a:txBody>
                    <a:bodyPr/>
                    <a:lstStyle/>
                    <a:p>
                      <a:pPr algn="ctr" fontAlgn="b"/>
                      <a:r>
                        <a:rPr lang="en-US" sz="1800" b="0" i="0" u="none" strike="noStrike">
                          <a:effectLst/>
                          <a:latin typeface="Calibri" panose="020F0502020204030204" pitchFamily="34" charset="0"/>
                        </a:rPr>
                        <a:t>79%</a:t>
                      </a:r>
                    </a:p>
                  </a:txBody>
                  <a:tcPr marL="9525" marR="9525" marT="9525" marB="0" anchor="ctr"/>
                </a:tc>
                <a:tc>
                  <a:txBody>
                    <a:bodyPr/>
                    <a:lstStyle/>
                    <a:p>
                      <a:pPr algn="ctr" fontAlgn="b"/>
                      <a:r>
                        <a:rPr lang="en-US" sz="1800" b="0" i="0" u="none" strike="noStrike">
                          <a:effectLst/>
                          <a:latin typeface="Calibri" panose="020F0502020204030204" pitchFamily="34" charset="0"/>
                        </a:rPr>
                        <a:t>3.75 (155)</a:t>
                      </a:r>
                    </a:p>
                  </a:txBody>
                  <a:tcPr marL="9525" marR="9525" marT="9525" marB="0" anchor="ctr"/>
                </a:tc>
                <a:tc>
                  <a:txBody>
                    <a:bodyPr/>
                    <a:lstStyle/>
                    <a:p>
                      <a:pPr algn="ctr" fontAlgn="b"/>
                      <a:r>
                        <a:rPr lang="en-US" sz="1800" b="0" i="0" u="none" strike="noStrike">
                          <a:effectLst/>
                          <a:latin typeface="Calibri" panose="020F0502020204030204" pitchFamily="34" charset="0"/>
                        </a:rPr>
                        <a:t>3.74</a:t>
                      </a:r>
                    </a:p>
                  </a:txBody>
                  <a:tcPr marL="9525" marR="9525" marT="9525" marB="0" anchor="ctr"/>
                </a:tc>
                <a:tc>
                  <a:txBody>
                    <a:bodyPr/>
                    <a:lstStyle/>
                    <a:p>
                      <a:pPr algn="ctr" fontAlgn="b"/>
                      <a:r>
                        <a:rPr lang="en-US" sz="1800" b="0" i="0" u="none" strike="noStrike" dirty="0">
                          <a:effectLst/>
                          <a:latin typeface="Calibri" panose="020F0502020204030204" pitchFamily="34" charset="0"/>
                        </a:rPr>
                        <a:t>0.02</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08726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Work Environment </a:t>
            </a:r>
            <a:r>
              <a:rPr lang="en-US" sz="4000" dirty="0"/>
              <a:t>(Slide 2/2)</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6049536"/>
              </p:ext>
            </p:extLst>
          </p:nvPr>
        </p:nvGraphicFramePr>
        <p:xfrm>
          <a:off x="0" y="1600201"/>
          <a:ext cx="9144000" cy="5257799"/>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880236439"/>
                    </a:ext>
                  </a:extLst>
                </a:gridCol>
                <a:gridCol w="1112762">
                  <a:extLst>
                    <a:ext uri="{9D8B030D-6E8A-4147-A177-3AD203B41FA5}">
                      <a16:colId xmlns:a16="http://schemas.microsoft.com/office/drawing/2014/main" val="2926518844"/>
                    </a:ext>
                  </a:extLst>
                </a:gridCol>
              </a:tblGrid>
              <a:tr h="1010144">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849531">
                <a:tc>
                  <a:txBody>
                    <a:bodyPr/>
                    <a:lstStyle/>
                    <a:p>
                      <a:pPr algn="l" fontAlgn="b"/>
                      <a:r>
                        <a:rPr lang="en-US" sz="1800" b="0" i="0" u="none" strike="noStrike" dirty="0">
                          <a:effectLst/>
                          <a:latin typeface="Calibri" panose="020F0502020204030204" pitchFamily="34" charset="0"/>
                        </a:rPr>
                        <a:t>I have the flexibility to do my job  the way that I think is most effective.</a:t>
                      </a:r>
                    </a:p>
                  </a:txBody>
                  <a:tcPr marL="9525" marR="9525" marT="9525" marB="0" anchor="ctr"/>
                </a:tc>
                <a:tc>
                  <a:txBody>
                    <a:bodyPr/>
                    <a:lstStyle/>
                    <a:p>
                      <a:pPr algn="ctr" fontAlgn="b"/>
                      <a:r>
                        <a:rPr lang="en-US" sz="1800" b="0" i="0" u="none" strike="noStrike" dirty="0">
                          <a:effectLst/>
                          <a:latin typeface="Calibri" panose="020F0502020204030204" pitchFamily="34" charset="0"/>
                        </a:rPr>
                        <a:t>83%</a:t>
                      </a:r>
                    </a:p>
                  </a:txBody>
                  <a:tcPr marL="9525" marR="9525" marT="9525" marB="0" anchor="ctr"/>
                </a:tc>
                <a:tc>
                  <a:txBody>
                    <a:bodyPr/>
                    <a:lstStyle/>
                    <a:p>
                      <a:pPr algn="ctr" fontAlgn="b"/>
                      <a:r>
                        <a:rPr lang="en-US" sz="1800" b="0" i="0" u="none" strike="noStrike" dirty="0">
                          <a:effectLst/>
                          <a:latin typeface="Calibri" panose="020F0502020204030204" pitchFamily="34" charset="0"/>
                        </a:rPr>
                        <a:t>3.91 (160)</a:t>
                      </a:r>
                    </a:p>
                  </a:txBody>
                  <a:tcPr marL="9525" marR="9525" marT="9525" marB="0" anchor="ctr"/>
                </a:tc>
                <a:tc>
                  <a:txBody>
                    <a:bodyPr/>
                    <a:lstStyle/>
                    <a:p>
                      <a:pPr algn="ctr" fontAlgn="b"/>
                      <a:r>
                        <a:rPr lang="en-US" sz="1800" b="0" i="0" u="none" strike="noStrike" dirty="0">
                          <a:effectLst/>
                          <a:latin typeface="Calibri" panose="020F0502020204030204" pitchFamily="34" charset="0"/>
                        </a:rPr>
                        <a:t>3.97</a:t>
                      </a:r>
                    </a:p>
                  </a:txBody>
                  <a:tcPr marL="9525" marR="9525" marT="9525" marB="0" anchor="ctr"/>
                </a:tc>
                <a:tc>
                  <a:txBody>
                    <a:bodyPr/>
                    <a:lstStyle/>
                    <a:p>
                      <a:pPr algn="ctr" fontAlgn="b"/>
                      <a:r>
                        <a:rPr lang="en-US" sz="1800" b="0" i="0" u="none" strike="noStrike">
                          <a:effectLst/>
                          <a:latin typeface="Calibri" panose="020F0502020204030204" pitchFamily="34" charset="0"/>
                        </a:rPr>
                        <a:t>-0.06</a:t>
                      </a:r>
                    </a:p>
                  </a:txBody>
                  <a:tcPr marL="9525" marR="9525" marT="9525" marB="0" anchor="ctr"/>
                </a:tc>
                <a:extLst>
                  <a:ext uri="{0D108BD9-81ED-4DB2-BD59-A6C34878D82A}">
                    <a16:rowId xmlns:a16="http://schemas.microsoft.com/office/drawing/2014/main" val="10001"/>
                  </a:ext>
                </a:extLst>
              </a:tr>
              <a:tr h="849531">
                <a:tc>
                  <a:txBody>
                    <a:bodyPr/>
                    <a:lstStyle/>
                    <a:p>
                      <a:pPr algn="l" fontAlgn="b"/>
                      <a:r>
                        <a:rPr lang="en-US" sz="1800" b="0" i="0" u="none" strike="noStrike" dirty="0">
                          <a:effectLst/>
                          <a:latin typeface="Calibri" panose="020F0502020204030204" pitchFamily="34" charset="0"/>
                        </a:rPr>
                        <a:t>I have the materials and supplies I need to do my job effectively.</a:t>
                      </a:r>
                    </a:p>
                  </a:txBody>
                  <a:tcPr marL="9525" marR="9525" marT="9525" marB="0" anchor="ctr"/>
                </a:tc>
                <a:tc>
                  <a:txBody>
                    <a:bodyPr/>
                    <a:lstStyle/>
                    <a:p>
                      <a:pPr algn="ctr" fontAlgn="b"/>
                      <a:r>
                        <a:rPr lang="en-US" sz="1800" b="0" i="0" u="none" strike="noStrike" dirty="0">
                          <a:effectLst/>
                          <a:latin typeface="Calibri" panose="020F0502020204030204" pitchFamily="34" charset="0"/>
                        </a:rPr>
                        <a:t>80%</a:t>
                      </a:r>
                    </a:p>
                  </a:txBody>
                  <a:tcPr marL="9525" marR="9525" marT="9525" marB="0" anchor="ctr"/>
                </a:tc>
                <a:tc>
                  <a:txBody>
                    <a:bodyPr/>
                    <a:lstStyle/>
                    <a:p>
                      <a:pPr algn="ctr" fontAlgn="b"/>
                      <a:r>
                        <a:rPr lang="en-US" sz="1800" b="0" i="0" u="none" strike="noStrike">
                          <a:effectLst/>
                          <a:latin typeface="Calibri" panose="020F0502020204030204" pitchFamily="34" charset="0"/>
                        </a:rPr>
                        <a:t>3.79 (163)</a:t>
                      </a:r>
                    </a:p>
                  </a:txBody>
                  <a:tcPr marL="9525" marR="9525" marT="9525" marB="0" anchor="ctr"/>
                </a:tc>
                <a:tc>
                  <a:txBody>
                    <a:bodyPr/>
                    <a:lstStyle/>
                    <a:p>
                      <a:pPr algn="ctr" fontAlgn="b"/>
                      <a:r>
                        <a:rPr lang="en-US" sz="1800" b="0" i="0" u="none" strike="noStrike" dirty="0">
                          <a:effectLst/>
                          <a:latin typeface="Calibri" panose="020F0502020204030204" pitchFamily="34" charset="0"/>
                        </a:rPr>
                        <a:t>3.90</a:t>
                      </a:r>
                    </a:p>
                  </a:txBody>
                  <a:tcPr marL="9525" marR="9525" marT="9525" marB="0" anchor="ctr"/>
                </a:tc>
                <a:tc>
                  <a:txBody>
                    <a:bodyPr/>
                    <a:lstStyle/>
                    <a:p>
                      <a:pPr algn="ctr" fontAlgn="b"/>
                      <a:r>
                        <a:rPr lang="en-US" sz="1800" b="0" i="0" u="none" strike="noStrike" dirty="0">
                          <a:effectLst/>
                          <a:latin typeface="Calibri" panose="020F0502020204030204" pitchFamily="34" charset="0"/>
                        </a:rPr>
                        <a:t>-0.11</a:t>
                      </a:r>
                    </a:p>
                  </a:txBody>
                  <a:tcPr marL="9525" marR="9525" marT="9525" marB="0" anchor="ctr"/>
                </a:tc>
                <a:extLst>
                  <a:ext uri="{0D108BD9-81ED-4DB2-BD59-A6C34878D82A}">
                    <a16:rowId xmlns:a16="http://schemas.microsoft.com/office/drawing/2014/main" val="3328491760"/>
                  </a:ext>
                </a:extLst>
              </a:tr>
              <a:tr h="849531">
                <a:tc>
                  <a:txBody>
                    <a:bodyPr/>
                    <a:lstStyle/>
                    <a:p>
                      <a:pPr algn="l" fontAlgn="b"/>
                      <a:r>
                        <a:rPr lang="en-US" sz="1800" b="0" i="0" u="none" strike="noStrike">
                          <a:effectLst/>
                          <a:latin typeface="Calibri" panose="020F0502020204030204" pitchFamily="34" charset="0"/>
                        </a:rPr>
                        <a:t>I am satisfied with the technology available to me.</a:t>
                      </a:r>
                    </a:p>
                  </a:txBody>
                  <a:tcPr marL="9525" marR="9525" marT="9525" marB="0" anchor="ctr"/>
                </a:tc>
                <a:tc>
                  <a:txBody>
                    <a:bodyPr/>
                    <a:lstStyle/>
                    <a:p>
                      <a:pPr algn="ctr" fontAlgn="b"/>
                      <a:r>
                        <a:rPr lang="en-US" sz="1800" b="0" i="0" u="none" strike="noStrike">
                          <a:effectLst/>
                          <a:latin typeface="Calibri" panose="020F0502020204030204" pitchFamily="34" charset="0"/>
                        </a:rPr>
                        <a:t>76%</a:t>
                      </a:r>
                    </a:p>
                  </a:txBody>
                  <a:tcPr marL="9525" marR="9525" marT="9525" marB="0" anchor="ctr"/>
                </a:tc>
                <a:tc>
                  <a:txBody>
                    <a:bodyPr/>
                    <a:lstStyle/>
                    <a:p>
                      <a:pPr algn="ctr" fontAlgn="b"/>
                      <a:r>
                        <a:rPr lang="en-US" sz="1800" b="0" i="0" u="none" strike="noStrike">
                          <a:effectLst/>
                          <a:latin typeface="Calibri" panose="020F0502020204030204" pitchFamily="34" charset="0"/>
                        </a:rPr>
                        <a:t>3.78 (158)</a:t>
                      </a:r>
                    </a:p>
                  </a:txBody>
                  <a:tcPr marL="9525" marR="9525" marT="9525" marB="0" anchor="ctr"/>
                </a:tc>
                <a:tc>
                  <a:txBody>
                    <a:bodyPr/>
                    <a:lstStyle/>
                    <a:p>
                      <a:pPr algn="ctr" fontAlgn="b"/>
                      <a:r>
                        <a:rPr lang="en-US" sz="1800" b="0" i="0" u="none" strike="noStrike">
                          <a:effectLst/>
                          <a:latin typeface="Calibri" panose="020F0502020204030204" pitchFamily="34" charset="0"/>
                        </a:rPr>
                        <a:t>3.93</a:t>
                      </a:r>
                    </a:p>
                  </a:txBody>
                  <a:tcPr marL="9525" marR="9525" marT="9525" marB="0" anchor="ctr"/>
                </a:tc>
                <a:tc>
                  <a:txBody>
                    <a:bodyPr/>
                    <a:lstStyle/>
                    <a:p>
                      <a:pPr algn="ctr" fontAlgn="b"/>
                      <a:r>
                        <a:rPr lang="en-US" sz="1800" b="0" i="0" u="none" strike="noStrike" dirty="0">
                          <a:effectLst/>
                          <a:latin typeface="Calibri" panose="020F0502020204030204" pitchFamily="34" charset="0"/>
                        </a:rPr>
                        <a:t>-0.15</a:t>
                      </a:r>
                    </a:p>
                  </a:txBody>
                  <a:tcPr marL="9525" marR="9525" marT="9525" marB="0" anchor="ctr"/>
                </a:tc>
                <a:extLst>
                  <a:ext uri="{0D108BD9-81ED-4DB2-BD59-A6C34878D82A}">
                    <a16:rowId xmlns:a16="http://schemas.microsoft.com/office/drawing/2014/main" val="4002704547"/>
                  </a:ext>
                </a:extLst>
              </a:tr>
              <a:tr h="849531">
                <a:tc>
                  <a:txBody>
                    <a:bodyPr/>
                    <a:lstStyle/>
                    <a:p>
                      <a:pPr algn="l" fontAlgn="b"/>
                      <a:r>
                        <a:rPr lang="en-US" sz="1800" b="0" i="0" u="none" strike="noStrike">
                          <a:effectLst/>
                          <a:latin typeface="Calibri" panose="020F0502020204030204" pitchFamily="34" charset="0"/>
                        </a:rPr>
                        <a:t>Based on my interactions with other adults, I feel safe at work.</a:t>
                      </a:r>
                    </a:p>
                  </a:txBody>
                  <a:tcPr marL="9525" marR="9525" marT="9525" marB="0" anchor="ctr"/>
                </a:tc>
                <a:tc>
                  <a:txBody>
                    <a:bodyPr/>
                    <a:lstStyle/>
                    <a:p>
                      <a:pPr algn="ctr" fontAlgn="b"/>
                      <a:r>
                        <a:rPr lang="en-US" sz="1800" b="0" i="0" u="none" strike="noStrike">
                          <a:effectLst/>
                          <a:latin typeface="Calibri" panose="020F0502020204030204" pitchFamily="34" charset="0"/>
                        </a:rPr>
                        <a:t>91%</a:t>
                      </a:r>
                    </a:p>
                  </a:txBody>
                  <a:tcPr marL="9525" marR="9525" marT="9525" marB="0" anchor="ctr"/>
                </a:tc>
                <a:tc>
                  <a:txBody>
                    <a:bodyPr/>
                    <a:lstStyle/>
                    <a:p>
                      <a:pPr algn="ctr" fontAlgn="b"/>
                      <a:r>
                        <a:rPr lang="en-US" sz="1800" b="0" i="0" u="none" strike="noStrike">
                          <a:effectLst/>
                          <a:latin typeface="Calibri" panose="020F0502020204030204" pitchFamily="34" charset="0"/>
                        </a:rPr>
                        <a:t>4.23 (162)</a:t>
                      </a:r>
                    </a:p>
                  </a:txBody>
                  <a:tcPr marL="9525" marR="9525" marT="9525" marB="0" anchor="ctr"/>
                </a:tc>
                <a:tc>
                  <a:txBody>
                    <a:bodyPr/>
                    <a:lstStyle/>
                    <a:p>
                      <a:pPr algn="ctr" fontAlgn="b"/>
                      <a:r>
                        <a:rPr lang="en-US" sz="1800" b="0" i="0" u="none" strike="noStrike">
                          <a:effectLst/>
                          <a:latin typeface="Calibri" panose="020F0502020204030204" pitchFamily="34" charset="0"/>
                        </a:rPr>
                        <a:t>4.40</a:t>
                      </a:r>
                    </a:p>
                  </a:txBody>
                  <a:tcPr marL="9525" marR="9525" marT="9525" marB="0" anchor="ctr"/>
                </a:tc>
                <a:tc>
                  <a:txBody>
                    <a:bodyPr/>
                    <a:lstStyle/>
                    <a:p>
                      <a:pPr algn="ctr" fontAlgn="b"/>
                      <a:r>
                        <a:rPr lang="en-US" sz="1800" b="0" i="0" u="none" strike="noStrike" dirty="0">
                          <a:effectLst/>
                          <a:latin typeface="Calibri" panose="020F0502020204030204" pitchFamily="34" charset="0"/>
                        </a:rPr>
                        <a:t>-0.17</a:t>
                      </a:r>
                    </a:p>
                  </a:txBody>
                  <a:tcPr marL="9525" marR="9525" marT="9525" marB="0" anchor="ctr"/>
                </a:tc>
                <a:extLst>
                  <a:ext uri="{0D108BD9-81ED-4DB2-BD59-A6C34878D82A}">
                    <a16:rowId xmlns:a16="http://schemas.microsoft.com/office/drawing/2014/main" val="10002"/>
                  </a:ext>
                </a:extLst>
              </a:tr>
              <a:tr h="849531">
                <a:tc>
                  <a:txBody>
                    <a:bodyPr/>
                    <a:lstStyle/>
                    <a:p>
                      <a:pPr algn="l" fontAlgn="b"/>
                      <a:r>
                        <a:rPr lang="en-US" sz="1800" b="0" i="0" u="none" strike="noStrike">
                          <a:effectLst/>
                          <a:latin typeface="Calibri" panose="020F0502020204030204" pitchFamily="34" charset="0"/>
                        </a:rPr>
                        <a:t>I receive the training I need to do my job effectively.</a:t>
                      </a:r>
                    </a:p>
                  </a:txBody>
                  <a:tcPr marL="9525" marR="9525" marT="9525" marB="0" anchor="ctr"/>
                </a:tc>
                <a:tc>
                  <a:txBody>
                    <a:bodyPr/>
                    <a:lstStyle/>
                    <a:p>
                      <a:pPr algn="ctr" fontAlgn="b"/>
                      <a:r>
                        <a:rPr lang="en-US" sz="1800" b="0" i="0" u="none" strike="noStrike">
                          <a:effectLst/>
                          <a:latin typeface="Calibri" panose="020F0502020204030204" pitchFamily="34" charset="0"/>
                        </a:rPr>
                        <a:t>76%</a:t>
                      </a:r>
                    </a:p>
                  </a:txBody>
                  <a:tcPr marL="9525" marR="9525" marT="9525" marB="0" anchor="ctr"/>
                </a:tc>
                <a:tc>
                  <a:txBody>
                    <a:bodyPr/>
                    <a:lstStyle/>
                    <a:p>
                      <a:pPr algn="ctr" fontAlgn="b"/>
                      <a:r>
                        <a:rPr lang="en-US" sz="1800" b="0" i="0" u="none" strike="noStrike">
                          <a:effectLst/>
                          <a:latin typeface="Calibri" panose="020F0502020204030204" pitchFamily="34" charset="0"/>
                        </a:rPr>
                        <a:t>3.67 (162)</a:t>
                      </a:r>
                    </a:p>
                  </a:txBody>
                  <a:tcPr marL="9525" marR="9525" marT="9525" marB="0" anchor="ctr"/>
                </a:tc>
                <a:tc>
                  <a:txBody>
                    <a:bodyPr/>
                    <a:lstStyle/>
                    <a:p>
                      <a:pPr algn="ctr" fontAlgn="b"/>
                      <a:r>
                        <a:rPr lang="en-US" sz="1800" b="0" i="0" u="none" strike="noStrike">
                          <a:effectLst/>
                          <a:latin typeface="Calibri" panose="020F0502020204030204" pitchFamily="34" charset="0"/>
                        </a:rPr>
                        <a:t>3.86</a:t>
                      </a:r>
                    </a:p>
                  </a:txBody>
                  <a:tcPr marL="9525" marR="9525" marT="9525" marB="0" anchor="ctr"/>
                </a:tc>
                <a:tc>
                  <a:txBody>
                    <a:bodyPr/>
                    <a:lstStyle/>
                    <a:p>
                      <a:pPr algn="ctr" fontAlgn="b"/>
                      <a:r>
                        <a:rPr lang="en-US" sz="1800" b="0" i="0" u="none" strike="noStrike" dirty="0">
                          <a:effectLst/>
                          <a:latin typeface="Calibri" panose="020F0502020204030204" pitchFamily="34" charset="0"/>
                        </a:rPr>
                        <a:t>-0.19</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98361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Health and Wellness</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4499951"/>
              </p:ext>
            </p:extLst>
          </p:nvPr>
        </p:nvGraphicFramePr>
        <p:xfrm>
          <a:off x="0" y="1600201"/>
          <a:ext cx="9144000" cy="5257798"/>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2297634312"/>
                    </a:ext>
                  </a:extLst>
                </a:gridCol>
                <a:gridCol w="1112762">
                  <a:extLst>
                    <a:ext uri="{9D8B030D-6E8A-4147-A177-3AD203B41FA5}">
                      <a16:colId xmlns:a16="http://schemas.microsoft.com/office/drawing/2014/main" val="1767667343"/>
                    </a:ext>
                  </a:extLst>
                </a:gridCol>
              </a:tblGrid>
              <a:tr h="1340882">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979229">
                <a:tc>
                  <a:txBody>
                    <a:bodyPr/>
                    <a:lstStyle/>
                    <a:p>
                      <a:pPr algn="l" fontAlgn="b"/>
                      <a:r>
                        <a:rPr lang="en-US" sz="1800" b="0" i="0" u="none" strike="noStrike" dirty="0">
                          <a:effectLst/>
                          <a:latin typeface="Calibri" panose="020F0502020204030204" pitchFamily="34" charset="0"/>
                        </a:rPr>
                        <a:t>The pace of implementing new initiatives is appropriate.</a:t>
                      </a:r>
                    </a:p>
                  </a:txBody>
                  <a:tcPr marL="9525" marR="9525" marT="9525" marB="0" anchor="ctr"/>
                </a:tc>
                <a:tc>
                  <a:txBody>
                    <a:bodyPr/>
                    <a:lstStyle/>
                    <a:p>
                      <a:pPr algn="ctr" fontAlgn="b"/>
                      <a:r>
                        <a:rPr lang="en-US" sz="1800" b="0" i="0" u="none" strike="noStrike" dirty="0">
                          <a:effectLst/>
                          <a:latin typeface="Calibri" panose="020F0502020204030204" pitchFamily="34" charset="0"/>
                        </a:rPr>
                        <a:t>78%</a:t>
                      </a:r>
                    </a:p>
                  </a:txBody>
                  <a:tcPr marL="9525" marR="9525" marT="9525" marB="0" anchor="ctr"/>
                </a:tc>
                <a:tc>
                  <a:txBody>
                    <a:bodyPr/>
                    <a:lstStyle/>
                    <a:p>
                      <a:pPr algn="ctr" fontAlgn="b"/>
                      <a:r>
                        <a:rPr lang="en-US" sz="1800" b="0" i="0" u="none" strike="noStrike" dirty="0">
                          <a:effectLst/>
                          <a:latin typeface="Calibri" panose="020F0502020204030204" pitchFamily="34" charset="0"/>
                        </a:rPr>
                        <a:t>3.64 (140)</a:t>
                      </a:r>
                    </a:p>
                  </a:txBody>
                  <a:tcPr marL="9525" marR="9525" marT="9525" marB="0" anchor="ctr"/>
                </a:tc>
                <a:tc>
                  <a:txBody>
                    <a:bodyPr/>
                    <a:lstStyle/>
                    <a:p>
                      <a:pPr algn="ctr" fontAlgn="b"/>
                      <a:r>
                        <a:rPr lang="en-US" sz="1800" b="0" i="0" u="none" strike="noStrike">
                          <a:effectLst/>
                          <a:latin typeface="Calibri" panose="020F0502020204030204" pitchFamily="34" charset="0"/>
                        </a:rPr>
                        <a:t>3.24</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0.41</a:t>
                      </a:r>
                    </a:p>
                  </a:txBody>
                  <a:tcPr marL="9525" marR="9525" marT="9525" marB="0" anchor="ctr"/>
                </a:tc>
                <a:extLst>
                  <a:ext uri="{0D108BD9-81ED-4DB2-BD59-A6C34878D82A}">
                    <a16:rowId xmlns:a16="http://schemas.microsoft.com/office/drawing/2014/main" val="10001"/>
                  </a:ext>
                </a:extLst>
              </a:tr>
              <a:tr h="979229">
                <a:tc>
                  <a:txBody>
                    <a:bodyPr/>
                    <a:lstStyle/>
                    <a:p>
                      <a:pPr algn="l" fontAlgn="b"/>
                      <a:r>
                        <a:rPr lang="en-US" sz="1800" b="0" i="0" u="none" strike="noStrike">
                          <a:effectLst/>
                          <a:latin typeface="Calibri" panose="020F0502020204030204" pitchFamily="34" charset="0"/>
                        </a:rPr>
                        <a:t>I am able to sustain a healthy work-life balance.</a:t>
                      </a:r>
                    </a:p>
                  </a:txBody>
                  <a:tcPr marL="9525" marR="9525" marT="9525" marB="0" anchor="ctr"/>
                </a:tc>
                <a:tc>
                  <a:txBody>
                    <a:bodyPr/>
                    <a:lstStyle/>
                    <a:p>
                      <a:pPr algn="ctr" fontAlgn="b"/>
                      <a:r>
                        <a:rPr lang="en-US" sz="1800" b="0" i="0" u="none" strike="noStrike" dirty="0">
                          <a:effectLst/>
                          <a:latin typeface="Calibri" panose="020F0502020204030204" pitchFamily="34" charset="0"/>
                        </a:rPr>
                        <a:t>79%</a:t>
                      </a:r>
                    </a:p>
                  </a:txBody>
                  <a:tcPr marL="9525" marR="9525" marT="9525" marB="0" anchor="ctr"/>
                </a:tc>
                <a:tc>
                  <a:txBody>
                    <a:bodyPr/>
                    <a:lstStyle/>
                    <a:p>
                      <a:pPr algn="ctr" fontAlgn="b"/>
                      <a:r>
                        <a:rPr lang="en-US" sz="1800" b="0" i="0" u="none" strike="noStrike" dirty="0">
                          <a:effectLst/>
                          <a:latin typeface="Calibri" panose="020F0502020204030204" pitchFamily="34" charset="0"/>
                        </a:rPr>
                        <a:t>3.67 (157)</a:t>
                      </a:r>
                    </a:p>
                  </a:txBody>
                  <a:tcPr marL="9525" marR="9525" marT="9525" marB="0" anchor="ctr"/>
                </a:tc>
                <a:tc>
                  <a:txBody>
                    <a:bodyPr/>
                    <a:lstStyle/>
                    <a:p>
                      <a:pPr algn="ctr" fontAlgn="b"/>
                      <a:r>
                        <a:rPr lang="en-US" sz="1800" b="0" i="0" u="none" strike="noStrike" dirty="0">
                          <a:effectLst/>
                          <a:latin typeface="Calibri" panose="020F0502020204030204" pitchFamily="34" charset="0"/>
                        </a:rPr>
                        <a:t>3.44</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2830425565"/>
                  </a:ext>
                </a:extLst>
              </a:tr>
              <a:tr h="979229">
                <a:tc>
                  <a:txBody>
                    <a:bodyPr/>
                    <a:lstStyle/>
                    <a:p>
                      <a:pPr algn="l" fontAlgn="b"/>
                      <a:r>
                        <a:rPr lang="en-US" sz="1800" b="0" i="0" u="none" strike="noStrike">
                          <a:effectLst/>
                          <a:latin typeface="Calibri" panose="020F0502020204030204" pitchFamily="34" charset="0"/>
                        </a:rPr>
                        <a:t>I manage my stress well.</a:t>
                      </a:r>
                    </a:p>
                  </a:txBody>
                  <a:tcPr marL="9525" marR="9525" marT="9525" marB="0" anchor="ctr"/>
                </a:tc>
                <a:tc>
                  <a:txBody>
                    <a:bodyPr/>
                    <a:lstStyle/>
                    <a:p>
                      <a:pPr algn="ctr" fontAlgn="b"/>
                      <a:r>
                        <a:rPr lang="en-US" sz="1800" b="0" i="0" u="none" strike="noStrike">
                          <a:effectLst/>
                          <a:latin typeface="Calibri" panose="020F0502020204030204" pitchFamily="34" charset="0"/>
                        </a:rPr>
                        <a:t>82%</a:t>
                      </a:r>
                    </a:p>
                  </a:txBody>
                  <a:tcPr marL="9525" marR="9525" marT="9525" marB="0" anchor="ctr"/>
                </a:tc>
                <a:tc>
                  <a:txBody>
                    <a:bodyPr/>
                    <a:lstStyle/>
                    <a:p>
                      <a:pPr algn="ctr" fontAlgn="b"/>
                      <a:r>
                        <a:rPr lang="en-US" sz="1800" b="0" i="0" u="none" strike="noStrike">
                          <a:effectLst/>
                          <a:latin typeface="Calibri" panose="020F0502020204030204" pitchFamily="34" charset="0"/>
                        </a:rPr>
                        <a:t>3.73 (157)</a:t>
                      </a:r>
                    </a:p>
                  </a:txBody>
                  <a:tcPr marL="9525" marR="9525" marT="9525" marB="0" anchor="ctr"/>
                </a:tc>
                <a:tc>
                  <a:txBody>
                    <a:bodyPr/>
                    <a:lstStyle/>
                    <a:p>
                      <a:pPr algn="ctr" fontAlgn="b"/>
                      <a:r>
                        <a:rPr lang="en-US" sz="1800" b="0" i="0" u="none" strike="noStrike" dirty="0">
                          <a:effectLst/>
                          <a:latin typeface="Calibri" panose="020F0502020204030204" pitchFamily="34" charset="0"/>
                        </a:rPr>
                        <a:t>3.65</a:t>
                      </a:r>
                    </a:p>
                  </a:txBody>
                  <a:tcPr marL="9525" marR="9525" marT="9525" marB="0" anchor="ctr"/>
                </a:tc>
                <a:tc>
                  <a:txBody>
                    <a:bodyPr/>
                    <a:lstStyle/>
                    <a:p>
                      <a:pPr algn="ctr" fontAlgn="b"/>
                      <a:r>
                        <a:rPr lang="en-US" sz="1800" b="0" i="0" u="none" strike="noStrike" dirty="0">
                          <a:effectLst/>
                          <a:latin typeface="Calibri" panose="020F0502020204030204" pitchFamily="34" charset="0"/>
                        </a:rPr>
                        <a:t>0.09</a:t>
                      </a:r>
                    </a:p>
                  </a:txBody>
                  <a:tcPr marL="9525" marR="9525" marT="9525" marB="0" anchor="ctr"/>
                </a:tc>
                <a:extLst>
                  <a:ext uri="{0D108BD9-81ED-4DB2-BD59-A6C34878D82A}">
                    <a16:rowId xmlns:a16="http://schemas.microsoft.com/office/drawing/2014/main" val="298158732"/>
                  </a:ext>
                </a:extLst>
              </a:tr>
              <a:tr h="979229">
                <a:tc>
                  <a:txBody>
                    <a:bodyPr/>
                    <a:lstStyle/>
                    <a:p>
                      <a:pPr algn="l" fontAlgn="b"/>
                      <a:r>
                        <a:rPr lang="en-US" sz="1800" b="0" i="0" u="none" strike="noStrike">
                          <a:effectLst/>
                          <a:latin typeface="Calibri" panose="020F0502020204030204" pitchFamily="34" charset="0"/>
                        </a:rPr>
                        <a:t>I get enough sleep.</a:t>
                      </a:r>
                    </a:p>
                  </a:txBody>
                  <a:tcPr marL="9525" marR="9525" marT="9525" marB="0" anchor="ctr"/>
                </a:tc>
                <a:tc>
                  <a:txBody>
                    <a:bodyPr/>
                    <a:lstStyle/>
                    <a:p>
                      <a:pPr algn="ctr" fontAlgn="b"/>
                      <a:r>
                        <a:rPr lang="en-US" sz="1800" b="0" i="0" u="none" strike="noStrike">
                          <a:effectLst/>
                          <a:latin typeface="Calibri" panose="020F0502020204030204" pitchFamily="34" charset="0"/>
                        </a:rPr>
                        <a:t>65%</a:t>
                      </a:r>
                    </a:p>
                  </a:txBody>
                  <a:tcPr marL="9525" marR="9525" marT="9525" marB="0" anchor="ctr"/>
                </a:tc>
                <a:tc>
                  <a:txBody>
                    <a:bodyPr/>
                    <a:lstStyle/>
                    <a:p>
                      <a:pPr algn="ctr" fontAlgn="b"/>
                      <a:r>
                        <a:rPr lang="en-US" sz="1800" b="0" i="0" u="none" strike="noStrike">
                          <a:effectLst/>
                          <a:latin typeface="Calibri" panose="020F0502020204030204" pitchFamily="34" charset="0"/>
                        </a:rPr>
                        <a:t>3.38 (156)</a:t>
                      </a:r>
                    </a:p>
                  </a:txBody>
                  <a:tcPr marL="9525" marR="9525" marT="9525" marB="0" anchor="ctr"/>
                </a:tc>
                <a:tc>
                  <a:txBody>
                    <a:bodyPr/>
                    <a:lstStyle/>
                    <a:p>
                      <a:pPr algn="ctr" fontAlgn="b"/>
                      <a:r>
                        <a:rPr lang="en-US" sz="1800" b="0" i="0" u="none" strike="noStrike">
                          <a:effectLst/>
                          <a:latin typeface="Calibri" panose="020F0502020204030204" pitchFamily="34" charset="0"/>
                        </a:rPr>
                        <a:t>3.36</a:t>
                      </a:r>
                    </a:p>
                  </a:txBody>
                  <a:tcPr marL="9525" marR="9525" marT="9525" marB="0" anchor="ctr"/>
                </a:tc>
                <a:tc>
                  <a:txBody>
                    <a:bodyPr/>
                    <a:lstStyle/>
                    <a:p>
                      <a:pPr algn="ctr" fontAlgn="b"/>
                      <a:r>
                        <a:rPr lang="en-US" sz="1800" b="0" i="0" u="none" strike="noStrike" dirty="0">
                          <a:effectLst/>
                          <a:latin typeface="Calibri" panose="020F0502020204030204" pitchFamily="34" charset="0"/>
                        </a:rPr>
                        <a:t>0.02</a:t>
                      </a:r>
                    </a:p>
                  </a:txBody>
                  <a:tcPr marL="9525" marR="9525" marT="9525" marB="0" anchor="ctr"/>
                </a:tc>
                <a:extLst>
                  <a:ext uri="{0D108BD9-81ED-4DB2-BD59-A6C34878D82A}">
                    <a16:rowId xmlns:a16="http://schemas.microsoft.com/office/drawing/2014/main" val="2701613987"/>
                  </a:ext>
                </a:extLst>
              </a:tr>
            </a:tbl>
          </a:graphicData>
        </a:graphic>
      </p:graphicFrame>
    </p:spTree>
    <p:extLst>
      <p:ext uri="{BB962C8B-B14F-4D97-AF65-F5344CB8AC3E}">
        <p14:creationId xmlns:p14="http://schemas.microsoft.com/office/powerpoint/2010/main" val="3594546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659687" cy="1168400"/>
          </a:xfrm>
        </p:spPr>
        <p:txBody>
          <a:bodyPr>
            <a:noAutofit/>
          </a:bodyPr>
          <a:lstStyle/>
          <a:p>
            <a:pPr marL="182880"/>
            <a:r>
              <a:rPr lang="en-US" sz="4000" b="1" dirty="0"/>
              <a:t>School Perceptions </a:t>
            </a:r>
          </a:p>
        </p:txBody>
      </p:sp>
      <p:sp>
        <p:nvSpPr>
          <p:cNvPr id="3" name="Content Placeholder 2"/>
          <p:cNvSpPr>
            <a:spLocks noGrp="1"/>
          </p:cNvSpPr>
          <p:nvPr>
            <p:ph type="body" idx="1"/>
          </p:nvPr>
        </p:nvSpPr>
        <p:spPr>
          <a:xfrm>
            <a:off x="609601" y="1676400"/>
            <a:ext cx="8153400" cy="3505200"/>
          </a:xfrm>
        </p:spPr>
        <p:txBody>
          <a:bodyPr>
            <a:normAutofit lnSpcReduction="10000"/>
          </a:bodyPr>
          <a:lstStyle/>
          <a:p>
            <a:pPr marL="182880">
              <a:lnSpc>
                <a:spcPct val="110000"/>
              </a:lnSpc>
            </a:pPr>
            <a:r>
              <a:rPr lang="en-US" sz="2600" b="1" dirty="0">
                <a:solidFill>
                  <a:schemeClr val="tx1"/>
                </a:solidFill>
              </a:rPr>
              <a:t>Our mission is to help educational leaders gather, organize and use data to make strategic decisions.</a:t>
            </a:r>
          </a:p>
          <a:p>
            <a:pPr marL="640080" indent="-457200">
              <a:lnSpc>
                <a:spcPct val="110000"/>
              </a:lnSpc>
              <a:buFont typeface="Arial" panose="020B0604020202020204" pitchFamily="34" charset="0"/>
              <a:buChar char="•"/>
            </a:pPr>
            <a:r>
              <a:rPr lang="en-US" sz="2600" dirty="0">
                <a:solidFill>
                  <a:schemeClr val="tx1"/>
                </a:solidFill>
              </a:rPr>
              <a:t>Founded in 2002 to provide independent and unbiased research</a:t>
            </a:r>
          </a:p>
          <a:p>
            <a:pPr marL="640080" indent="-457200">
              <a:lnSpc>
                <a:spcPct val="110000"/>
              </a:lnSpc>
              <a:buFont typeface="Arial" panose="020B0604020202020204" pitchFamily="34" charset="0"/>
              <a:buChar char="•"/>
            </a:pPr>
            <a:r>
              <a:rPr lang="en-US" sz="2600" dirty="0">
                <a:solidFill>
                  <a:schemeClr val="tx1"/>
                </a:solidFill>
              </a:rPr>
              <a:t>Conducted over 10,000 surveys for school improvement</a:t>
            </a:r>
          </a:p>
          <a:p>
            <a:pPr marL="640080" indent="-457200">
              <a:lnSpc>
                <a:spcPct val="110000"/>
              </a:lnSpc>
              <a:buFont typeface="Arial" panose="020B0604020202020204" pitchFamily="34" charset="0"/>
              <a:buChar char="•"/>
            </a:pPr>
            <a:r>
              <a:rPr lang="en-US" sz="2600" dirty="0">
                <a:solidFill>
                  <a:schemeClr val="tx1"/>
                </a:solidFill>
              </a:rPr>
              <a:t>Helped more than 400 districts navigate the strategic planning and referendum planning process</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81000" y="5715000"/>
            <a:ext cx="1783380" cy="762000"/>
          </a:xfrm>
          <a:prstGeom prst="rect">
            <a:avLst/>
          </a:prstGeom>
          <a:noFill/>
        </p:spPr>
      </p:pic>
    </p:spTree>
    <p:extLst>
      <p:ext uri="{BB962C8B-B14F-4D97-AF65-F5344CB8AC3E}">
        <p14:creationId xmlns:p14="http://schemas.microsoft.com/office/powerpoint/2010/main" val="3752647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Development and Recognition</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7817720"/>
              </p:ext>
            </p:extLst>
          </p:nvPr>
        </p:nvGraphicFramePr>
        <p:xfrm>
          <a:off x="0" y="1600200"/>
          <a:ext cx="9144000" cy="5257799"/>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3831552968"/>
                    </a:ext>
                  </a:extLst>
                </a:gridCol>
                <a:gridCol w="1112762">
                  <a:extLst>
                    <a:ext uri="{9D8B030D-6E8A-4147-A177-3AD203B41FA5}">
                      <a16:colId xmlns:a16="http://schemas.microsoft.com/office/drawing/2014/main" val="180172370"/>
                    </a:ext>
                  </a:extLst>
                </a:gridCol>
              </a:tblGrid>
              <a:tr h="1250535">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1001816">
                <a:tc>
                  <a:txBody>
                    <a:bodyPr/>
                    <a:lstStyle/>
                    <a:p>
                      <a:pPr algn="l" fontAlgn="b"/>
                      <a:r>
                        <a:rPr lang="en-US" sz="1800" b="0" i="0" u="none" strike="noStrike" dirty="0">
                          <a:effectLst/>
                          <a:latin typeface="Calibri" panose="020F0502020204030204" pitchFamily="34" charset="0"/>
                        </a:rPr>
                        <a:t>The District's professional learning days are organized and well-planned.</a:t>
                      </a:r>
                    </a:p>
                  </a:txBody>
                  <a:tcPr marL="9525" marR="9525" marT="9525" marB="0" anchor="ctr"/>
                </a:tc>
                <a:tc>
                  <a:txBody>
                    <a:bodyPr/>
                    <a:lstStyle/>
                    <a:p>
                      <a:pPr algn="ctr" fontAlgn="b"/>
                      <a:r>
                        <a:rPr lang="en-US" sz="1800" b="0" i="0" u="none" strike="noStrike" dirty="0">
                          <a:effectLst/>
                          <a:latin typeface="Calibri" panose="020F0502020204030204" pitchFamily="34" charset="0"/>
                        </a:rPr>
                        <a:t>78%</a:t>
                      </a:r>
                    </a:p>
                  </a:txBody>
                  <a:tcPr marL="9525" marR="9525" marT="9525" marB="0" anchor="ctr"/>
                </a:tc>
                <a:tc>
                  <a:txBody>
                    <a:bodyPr/>
                    <a:lstStyle/>
                    <a:p>
                      <a:pPr algn="ctr" fontAlgn="b"/>
                      <a:r>
                        <a:rPr lang="en-US" sz="1800" b="0" i="0" u="none" strike="noStrike" dirty="0">
                          <a:effectLst/>
                          <a:latin typeface="Calibri" panose="020F0502020204030204" pitchFamily="34" charset="0"/>
                        </a:rPr>
                        <a:t>3.71 (133)</a:t>
                      </a:r>
                    </a:p>
                  </a:txBody>
                  <a:tcPr marL="9525" marR="9525" marT="9525" marB="0" anchor="ctr"/>
                </a:tc>
                <a:tc>
                  <a:txBody>
                    <a:bodyPr/>
                    <a:lstStyle/>
                    <a:p>
                      <a:pPr algn="ctr" fontAlgn="b"/>
                      <a:r>
                        <a:rPr lang="en-US" sz="1800" b="0" i="0" u="none" strike="noStrike" dirty="0">
                          <a:effectLst/>
                          <a:latin typeface="Calibri" panose="020F0502020204030204" pitchFamily="34" charset="0"/>
                        </a:rPr>
                        <a:t>3.38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0.33</a:t>
                      </a:r>
                    </a:p>
                  </a:txBody>
                  <a:tcPr marL="9525" marR="9525" marT="9525" marB="0" anchor="ctr"/>
                </a:tc>
                <a:extLst>
                  <a:ext uri="{0D108BD9-81ED-4DB2-BD59-A6C34878D82A}">
                    <a16:rowId xmlns:a16="http://schemas.microsoft.com/office/drawing/2014/main" val="10001"/>
                  </a:ext>
                </a:extLst>
              </a:tr>
              <a:tr h="1001816">
                <a:tc>
                  <a:txBody>
                    <a:bodyPr/>
                    <a:lstStyle/>
                    <a:p>
                      <a:pPr algn="l" fontAlgn="b"/>
                      <a:r>
                        <a:rPr lang="en-US" sz="1800" b="0" i="0" u="none" strike="noStrike">
                          <a:effectLst/>
                          <a:latin typeface="Calibri" panose="020F0502020204030204" pitchFamily="34" charset="0"/>
                        </a:rPr>
                        <a:t>I receive meaningful and timely feedback that helps me improve my performance.</a:t>
                      </a:r>
                    </a:p>
                  </a:txBody>
                  <a:tcPr marL="9525" marR="9525" marT="9525" marB="0" anchor="ctr"/>
                </a:tc>
                <a:tc>
                  <a:txBody>
                    <a:bodyPr/>
                    <a:lstStyle/>
                    <a:p>
                      <a:pPr algn="ctr" fontAlgn="b"/>
                      <a:r>
                        <a:rPr lang="en-US" sz="1800" b="0" i="0" u="none" strike="noStrike" dirty="0">
                          <a:effectLst/>
                          <a:latin typeface="Calibri" panose="020F0502020204030204" pitchFamily="34" charset="0"/>
                        </a:rPr>
                        <a:t>82%</a:t>
                      </a:r>
                    </a:p>
                  </a:txBody>
                  <a:tcPr marL="9525" marR="9525" marT="9525" marB="0" anchor="ctr"/>
                </a:tc>
                <a:tc>
                  <a:txBody>
                    <a:bodyPr/>
                    <a:lstStyle/>
                    <a:p>
                      <a:pPr algn="ctr" fontAlgn="b"/>
                      <a:r>
                        <a:rPr lang="en-US" sz="1800" b="0" i="0" u="none" strike="noStrike">
                          <a:effectLst/>
                          <a:latin typeface="Calibri" panose="020F0502020204030204" pitchFamily="34" charset="0"/>
                        </a:rPr>
                        <a:t>3.80 (158)</a:t>
                      </a:r>
                    </a:p>
                  </a:txBody>
                  <a:tcPr marL="9525" marR="9525" marT="9525" marB="0" anchor="ctr"/>
                </a:tc>
                <a:tc>
                  <a:txBody>
                    <a:bodyPr/>
                    <a:lstStyle/>
                    <a:p>
                      <a:pPr algn="ctr" fontAlgn="b"/>
                      <a:r>
                        <a:rPr lang="en-US" sz="1800" b="0" i="0" u="none" strike="noStrike">
                          <a:effectLst/>
                          <a:latin typeface="Calibri" panose="020F0502020204030204" pitchFamily="34" charset="0"/>
                        </a:rPr>
                        <a:t>3.47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0.33</a:t>
                      </a:r>
                    </a:p>
                  </a:txBody>
                  <a:tcPr marL="9525" marR="9525" marT="9525" marB="0" anchor="ctr"/>
                </a:tc>
                <a:extLst>
                  <a:ext uri="{0D108BD9-81ED-4DB2-BD59-A6C34878D82A}">
                    <a16:rowId xmlns:a16="http://schemas.microsoft.com/office/drawing/2014/main" val="3822964963"/>
                  </a:ext>
                </a:extLst>
              </a:tr>
              <a:tr h="1001816">
                <a:tc>
                  <a:txBody>
                    <a:bodyPr/>
                    <a:lstStyle/>
                    <a:p>
                      <a:pPr algn="l" fontAlgn="b"/>
                      <a:r>
                        <a:rPr lang="en-US" sz="1800" b="0" i="0" u="none" strike="noStrike">
                          <a:effectLst/>
                          <a:latin typeface="Calibri" panose="020F0502020204030204" pitchFamily="34" charset="0"/>
                        </a:rPr>
                        <a:t>I receive credit and recognition when I do a good job.</a:t>
                      </a:r>
                    </a:p>
                  </a:txBody>
                  <a:tcPr marL="9525" marR="9525" marT="9525" marB="0" anchor="ctr"/>
                </a:tc>
                <a:tc>
                  <a:txBody>
                    <a:bodyPr/>
                    <a:lstStyle/>
                    <a:p>
                      <a:pPr algn="ctr" fontAlgn="b"/>
                      <a:r>
                        <a:rPr lang="en-US" sz="1800" b="0" i="0" u="none" strike="noStrike">
                          <a:effectLst/>
                          <a:latin typeface="Calibri" panose="020F0502020204030204" pitchFamily="34" charset="0"/>
                        </a:rPr>
                        <a:t>75%</a:t>
                      </a:r>
                    </a:p>
                  </a:txBody>
                  <a:tcPr marL="9525" marR="9525" marT="9525" marB="0" anchor="ctr"/>
                </a:tc>
                <a:tc>
                  <a:txBody>
                    <a:bodyPr/>
                    <a:lstStyle/>
                    <a:p>
                      <a:pPr algn="ctr" fontAlgn="b"/>
                      <a:r>
                        <a:rPr lang="en-US" sz="1800" b="0" i="0" u="none" strike="noStrike">
                          <a:effectLst/>
                          <a:latin typeface="Calibri" panose="020F0502020204030204" pitchFamily="34" charset="0"/>
                        </a:rPr>
                        <a:t>3.68 (156)</a:t>
                      </a:r>
                    </a:p>
                  </a:txBody>
                  <a:tcPr marL="9525" marR="9525" marT="9525" marB="0" anchor="ctr"/>
                </a:tc>
                <a:tc>
                  <a:txBody>
                    <a:bodyPr/>
                    <a:lstStyle/>
                    <a:p>
                      <a:pPr algn="ctr" fontAlgn="b"/>
                      <a:r>
                        <a:rPr lang="en-US" sz="1800" b="0" i="0" u="none" strike="noStrike">
                          <a:effectLst/>
                          <a:latin typeface="Calibri" panose="020F0502020204030204" pitchFamily="34" charset="0"/>
                        </a:rPr>
                        <a:t>3.43</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0.25</a:t>
                      </a:r>
                    </a:p>
                  </a:txBody>
                  <a:tcPr marL="9525" marR="9525" marT="9525" marB="0" anchor="ctr"/>
                </a:tc>
                <a:extLst>
                  <a:ext uri="{0D108BD9-81ED-4DB2-BD59-A6C34878D82A}">
                    <a16:rowId xmlns:a16="http://schemas.microsoft.com/office/drawing/2014/main" val="273612654"/>
                  </a:ext>
                </a:extLst>
              </a:tr>
              <a:tr h="1001816">
                <a:tc>
                  <a:txBody>
                    <a:bodyPr/>
                    <a:lstStyle/>
                    <a:p>
                      <a:pPr algn="l" fontAlgn="b"/>
                      <a:r>
                        <a:rPr lang="en-US" sz="1800" b="0" i="0" u="none" strike="noStrike">
                          <a:effectLst/>
                          <a:latin typeface="Calibri" panose="020F0502020204030204" pitchFamily="34" charset="0"/>
                        </a:rPr>
                        <a:t>I have adequate opportunities for training/professional development.</a:t>
                      </a:r>
                    </a:p>
                  </a:txBody>
                  <a:tcPr marL="9525" marR="9525" marT="9525" marB="0" anchor="ctr"/>
                </a:tc>
                <a:tc>
                  <a:txBody>
                    <a:bodyPr/>
                    <a:lstStyle/>
                    <a:p>
                      <a:pPr algn="ctr" fontAlgn="b"/>
                      <a:r>
                        <a:rPr lang="en-US" sz="1800" b="0" i="0" u="none" strike="noStrike">
                          <a:effectLst/>
                          <a:latin typeface="Calibri" panose="020F0502020204030204" pitchFamily="34" charset="0"/>
                        </a:rPr>
                        <a:t>71%</a:t>
                      </a:r>
                    </a:p>
                  </a:txBody>
                  <a:tcPr marL="9525" marR="9525" marT="9525" marB="0" anchor="ctr"/>
                </a:tc>
                <a:tc>
                  <a:txBody>
                    <a:bodyPr/>
                    <a:lstStyle/>
                    <a:p>
                      <a:pPr algn="ctr" fontAlgn="b"/>
                      <a:r>
                        <a:rPr lang="en-US" sz="1800" b="0" i="0" u="none" strike="noStrike">
                          <a:effectLst/>
                          <a:latin typeface="Calibri" panose="020F0502020204030204" pitchFamily="34" charset="0"/>
                        </a:rPr>
                        <a:t>3.54 (152)</a:t>
                      </a:r>
                    </a:p>
                  </a:txBody>
                  <a:tcPr marL="9525" marR="9525" marT="9525" marB="0" anchor="ctr"/>
                </a:tc>
                <a:tc>
                  <a:txBody>
                    <a:bodyPr/>
                    <a:lstStyle/>
                    <a:p>
                      <a:pPr algn="ctr" fontAlgn="b"/>
                      <a:r>
                        <a:rPr lang="en-US" sz="1800" b="0" i="0" u="none" strike="noStrike">
                          <a:effectLst/>
                          <a:latin typeface="Calibri" panose="020F0502020204030204" pitchFamily="34" charset="0"/>
                        </a:rPr>
                        <a:t>3.53</a:t>
                      </a:r>
                    </a:p>
                  </a:txBody>
                  <a:tcPr marL="9525" marR="9525" marT="9525" marB="0" anchor="ctr"/>
                </a:tc>
                <a:tc>
                  <a:txBody>
                    <a:bodyPr/>
                    <a:lstStyle/>
                    <a:p>
                      <a:pPr algn="ctr" fontAlgn="b"/>
                      <a:r>
                        <a:rPr lang="en-US" sz="1800" b="0" i="0" u="none" strike="noStrike" dirty="0">
                          <a:effectLst/>
                          <a:latin typeface="Calibri" panose="020F0502020204030204" pitchFamily="34" charset="0"/>
                        </a:rPr>
                        <a:t>0.01</a:t>
                      </a:r>
                    </a:p>
                  </a:txBody>
                  <a:tcPr marL="9525" marR="9525" marT="9525" marB="0" anchor="ctr"/>
                </a:tc>
                <a:extLst>
                  <a:ext uri="{0D108BD9-81ED-4DB2-BD59-A6C34878D82A}">
                    <a16:rowId xmlns:a16="http://schemas.microsoft.com/office/drawing/2014/main" val="3533146309"/>
                  </a:ext>
                </a:extLst>
              </a:tr>
            </a:tbl>
          </a:graphicData>
        </a:graphic>
      </p:graphicFrame>
    </p:spTree>
    <p:extLst>
      <p:ext uri="{BB962C8B-B14F-4D97-AF65-F5344CB8AC3E}">
        <p14:creationId xmlns:p14="http://schemas.microsoft.com/office/powerpoint/2010/main" val="2858828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Compensation and Benefits</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3345489"/>
              </p:ext>
            </p:extLst>
          </p:nvPr>
        </p:nvGraphicFramePr>
        <p:xfrm>
          <a:off x="0" y="1600200"/>
          <a:ext cx="9144000" cy="5257799"/>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3831552968"/>
                    </a:ext>
                  </a:extLst>
                </a:gridCol>
                <a:gridCol w="1112762">
                  <a:extLst>
                    <a:ext uri="{9D8B030D-6E8A-4147-A177-3AD203B41FA5}">
                      <a16:colId xmlns:a16="http://schemas.microsoft.com/office/drawing/2014/main" val="180172370"/>
                    </a:ext>
                  </a:extLst>
                </a:gridCol>
              </a:tblGrid>
              <a:tr h="1050394">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841481">
                <a:tc>
                  <a:txBody>
                    <a:bodyPr/>
                    <a:lstStyle/>
                    <a:p>
                      <a:pPr algn="l" fontAlgn="b"/>
                      <a:r>
                        <a:rPr lang="en-US" sz="1800" b="0" i="0" u="none" strike="noStrike" dirty="0">
                          <a:effectLst/>
                          <a:latin typeface="Calibri" panose="020F0502020204030204" pitchFamily="34" charset="0"/>
                        </a:rPr>
                        <a:t>Pay practices are administered consistently for all employees.</a:t>
                      </a:r>
                    </a:p>
                  </a:txBody>
                  <a:tcPr marL="9525" marR="9525" marT="9525" marB="0" anchor="ctr"/>
                </a:tc>
                <a:tc>
                  <a:txBody>
                    <a:bodyPr/>
                    <a:lstStyle/>
                    <a:p>
                      <a:pPr algn="ctr" fontAlgn="b"/>
                      <a:r>
                        <a:rPr lang="en-US" sz="1800" b="0" i="0" u="none" strike="noStrike" dirty="0">
                          <a:effectLst/>
                          <a:latin typeface="Calibri" panose="020F0502020204030204" pitchFamily="34" charset="0"/>
                        </a:rPr>
                        <a:t>83%</a:t>
                      </a:r>
                    </a:p>
                  </a:txBody>
                  <a:tcPr marL="9525" marR="9525" marT="9525" marB="0" anchor="ctr"/>
                </a:tc>
                <a:tc>
                  <a:txBody>
                    <a:bodyPr/>
                    <a:lstStyle/>
                    <a:p>
                      <a:pPr algn="ctr" fontAlgn="b"/>
                      <a:r>
                        <a:rPr lang="en-US" sz="1800" b="0" i="0" u="none" strike="noStrike" dirty="0">
                          <a:effectLst/>
                          <a:latin typeface="Calibri" panose="020F0502020204030204" pitchFamily="34" charset="0"/>
                        </a:rPr>
                        <a:t>3.75 (128)</a:t>
                      </a:r>
                    </a:p>
                  </a:txBody>
                  <a:tcPr marL="9525" marR="9525" marT="9525" marB="0" anchor="ctr"/>
                </a:tc>
                <a:tc>
                  <a:txBody>
                    <a:bodyPr/>
                    <a:lstStyle/>
                    <a:p>
                      <a:pPr algn="ctr" fontAlgn="b"/>
                      <a:r>
                        <a:rPr lang="en-US" sz="1800" b="0" i="0" u="none" strike="noStrike" dirty="0">
                          <a:effectLst/>
                          <a:latin typeface="Calibri" panose="020F0502020204030204" pitchFamily="34" charset="0"/>
                        </a:rPr>
                        <a:t>3.04</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0.71</a:t>
                      </a:r>
                    </a:p>
                  </a:txBody>
                  <a:tcPr marL="9525" marR="9525" marT="9525" marB="0" anchor="ctr"/>
                </a:tc>
                <a:extLst>
                  <a:ext uri="{0D108BD9-81ED-4DB2-BD59-A6C34878D82A}">
                    <a16:rowId xmlns:a16="http://schemas.microsoft.com/office/drawing/2014/main" val="10001"/>
                  </a:ext>
                </a:extLst>
              </a:tr>
              <a:tr h="841481">
                <a:tc>
                  <a:txBody>
                    <a:bodyPr/>
                    <a:lstStyle/>
                    <a:p>
                      <a:pPr algn="l" fontAlgn="b"/>
                      <a:r>
                        <a:rPr lang="en-US" sz="1800" b="0" i="0" u="none" strike="noStrike" dirty="0">
                          <a:effectLst/>
                          <a:latin typeface="Calibri" panose="020F0502020204030204" pitchFamily="34" charset="0"/>
                        </a:rPr>
                        <a:t>I am satisfied with my benefits.</a:t>
                      </a:r>
                    </a:p>
                  </a:txBody>
                  <a:tcPr marL="9525" marR="9525" marT="9525" marB="0" anchor="ctr"/>
                </a:tc>
                <a:tc>
                  <a:txBody>
                    <a:bodyPr/>
                    <a:lstStyle/>
                    <a:p>
                      <a:pPr algn="ctr" fontAlgn="b"/>
                      <a:r>
                        <a:rPr lang="en-US" sz="1800" b="0" i="0" u="none" strike="noStrike" dirty="0">
                          <a:effectLst/>
                          <a:latin typeface="Calibri" panose="020F0502020204030204" pitchFamily="34" charset="0"/>
                        </a:rPr>
                        <a:t>76%</a:t>
                      </a:r>
                    </a:p>
                  </a:txBody>
                  <a:tcPr marL="9525" marR="9525" marT="9525" marB="0" anchor="ctr"/>
                </a:tc>
                <a:tc>
                  <a:txBody>
                    <a:bodyPr/>
                    <a:lstStyle/>
                    <a:p>
                      <a:pPr algn="ctr" fontAlgn="b"/>
                      <a:r>
                        <a:rPr lang="en-US" sz="1800" b="0" i="0" u="none" strike="noStrike">
                          <a:effectLst/>
                          <a:latin typeface="Calibri" panose="020F0502020204030204" pitchFamily="34" charset="0"/>
                        </a:rPr>
                        <a:t>3.62 (154)</a:t>
                      </a:r>
                    </a:p>
                  </a:txBody>
                  <a:tcPr marL="9525" marR="9525" marT="9525" marB="0" anchor="ctr"/>
                </a:tc>
                <a:tc>
                  <a:txBody>
                    <a:bodyPr/>
                    <a:lstStyle/>
                    <a:p>
                      <a:pPr algn="ctr" fontAlgn="b"/>
                      <a:r>
                        <a:rPr lang="en-US" sz="1800" b="0" i="0" u="none" strike="noStrike" dirty="0">
                          <a:effectLst/>
                          <a:latin typeface="Calibri" panose="020F0502020204030204" pitchFamily="34" charset="0"/>
                        </a:rPr>
                        <a:t>3.35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0.26</a:t>
                      </a:r>
                    </a:p>
                  </a:txBody>
                  <a:tcPr marL="9525" marR="9525" marT="9525" marB="0" anchor="ctr"/>
                </a:tc>
                <a:extLst>
                  <a:ext uri="{0D108BD9-81ED-4DB2-BD59-A6C34878D82A}">
                    <a16:rowId xmlns:a16="http://schemas.microsoft.com/office/drawing/2014/main" val="543711963"/>
                  </a:ext>
                </a:extLst>
              </a:tr>
              <a:tr h="841481">
                <a:tc>
                  <a:txBody>
                    <a:bodyPr/>
                    <a:lstStyle/>
                    <a:p>
                      <a:pPr algn="l" fontAlgn="b"/>
                      <a:r>
                        <a:rPr lang="en-US" sz="1800" b="0" i="0" u="none" strike="noStrike">
                          <a:effectLst/>
                          <a:latin typeface="Calibri" panose="020F0502020204030204" pitchFamily="34" charset="0"/>
                        </a:rPr>
                        <a:t>My benefits are competitive with similar jobs I might find elsewhere.</a:t>
                      </a:r>
                    </a:p>
                  </a:txBody>
                  <a:tcPr marL="9525" marR="9525" marT="9525" marB="0" anchor="ctr"/>
                </a:tc>
                <a:tc>
                  <a:txBody>
                    <a:bodyPr/>
                    <a:lstStyle/>
                    <a:p>
                      <a:pPr algn="ctr" fontAlgn="b"/>
                      <a:r>
                        <a:rPr lang="en-US" sz="1800" b="0" i="0" u="none" strike="noStrike">
                          <a:effectLst/>
                          <a:latin typeface="Calibri" panose="020F0502020204030204" pitchFamily="34" charset="0"/>
                        </a:rPr>
                        <a:t>70%</a:t>
                      </a:r>
                    </a:p>
                  </a:txBody>
                  <a:tcPr marL="9525" marR="9525" marT="9525" marB="0" anchor="ctr"/>
                </a:tc>
                <a:tc>
                  <a:txBody>
                    <a:bodyPr/>
                    <a:lstStyle/>
                    <a:p>
                      <a:pPr algn="ctr" fontAlgn="b"/>
                      <a:r>
                        <a:rPr lang="en-US" sz="1800" b="0" i="0" u="none" strike="noStrike">
                          <a:effectLst/>
                          <a:latin typeface="Calibri" panose="020F0502020204030204" pitchFamily="34" charset="0"/>
                        </a:rPr>
                        <a:t>3.47 (143)</a:t>
                      </a:r>
                    </a:p>
                  </a:txBody>
                  <a:tcPr marL="9525" marR="9525" marT="9525" marB="0" anchor="ctr"/>
                </a:tc>
                <a:tc>
                  <a:txBody>
                    <a:bodyPr/>
                    <a:lstStyle/>
                    <a:p>
                      <a:pPr algn="ctr" fontAlgn="b"/>
                      <a:r>
                        <a:rPr lang="en-US" sz="1800" b="0" i="0" u="none" strike="noStrike">
                          <a:effectLst/>
                          <a:latin typeface="Calibri" panose="020F0502020204030204" pitchFamily="34" charset="0"/>
                        </a:rPr>
                        <a:t>3.29</a:t>
                      </a:r>
                    </a:p>
                  </a:txBody>
                  <a:tcPr marL="9525" marR="9525" marT="9525" marB="0" anchor="ctr"/>
                </a:tc>
                <a:tc>
                  <a:txBody>
                    <a:bodyPr/>
                    <a:lstStyle/>
                    <a:p>
                      <a:pPr algn="ctr" fontAlgn="b"/>
                      <a:r>
                        <a:rPr lang="en-US" sz="1800" b="0" i="0" u="none" strike="noStrike" dirty="0">
                          <a:effectLst/>
                          <a:latin typeface="Calibri" panose="020F0502020204030204" pitchFamily="34" charset="0"/>
                        </a:rPr>
                        <a:t>0.17</a:t>
                      </a:r>
                    </a:p>
                  </a:txBody>
                  <a:tcPr marL="9525" marR="9525" marT="9525" marB="0" anchor="ctr"/>
                </a:tc>
                <a:extLst>
                  <a:ext uri="{0D108BD9-81ED-4DB2-BD59-A6C34878D82A}">
                    <a16:rowId xmlns:a16="http://schemas.microsoft.com/office/drawing/2014/main" val="3822964963"/>
                  </a:ext>
                </a:extLst>
              </a:tr>
              <a:tr h="841481">
                <a:tc>
                  <a:txBody>
                    <a:bodyPr/>
                    <a:lstStyle/>
                    <a:p>
                      <a:pPr algn="l" fontAlgn="b"/>
                      <a:r>
                        <a:rPr lang="en-US" sz="1800" b="0" i="0" u="none" strike="noStrike">
                          <a:effectLst/>
                          <a:latin typeface="Calibri" panose="020F0502020204030204" pitchFamily="34" charset="0"/>
                        </a:rPr>
                        <a:t>I am satisfied with my pay.</a:t>
                      </a:r>
                    </a:p>
                  </a:txBody>
                  <a:tcPr marL="9525" marR="9525" marT="9525" marB="0" anchor="ctr"/>
                </a:tc>
                <a:tc>
                  <a:txBody>
                    <a:bodyPr/>
                    <a:lstStyle/>
                    <a:p>
                      <a:pPr algn="ctr" fontAlgn="b"/>
                      <a:r>
                        <a:rPr lang="en-US" sz="1800" b="0" i="0" u="none" strike="noStrike">
                          <a:effectLst/>
                          <a:latin typeface="Calibri" panose="020F0502020204030204" pitchFamily="34" charset="0"/>
                        </a:rPr>
                        <a:t>44%</a:t>
                      </a:r>
                    </a:p>
                  </a:txBody>
                  <a:tcPr marL="9525" marR="9525" marT="9525" marB="0" anchor="ctr"/>
                </a:tc>
                <a:tc>
                  <a:txBody>
                    <a:bodyPr/>
                    <a:lstStyle/>
                    <a:p>
                      <a:pPr algn="ctr" fontAlgn="b"/>
                      <a:r>
                        <a:rPr lang="en-US" sz="1800" b="0" i="0" u="none" strike="noStrike">
                          <a:effectLst/>
                          <a:latin typeface="Calibri" panose="020F0502020204030204" pitchFamily="34" charset="0"/>
                        </a:rPr>
                        <a:t>2.78 (158)</a:t>
                      </a:r>
                    </a:p>
                  </a:txBody>
                  <a:tcPr marL="9525" marR="9525" marT="9525" marB="0" anchor="ctr"/>
                </a:tc>
                <a:tc>
                  <a:txBody>
                    <a:bodyPr/>
                    <a:lstStyle/>
                    <a:p>
                      <a:pPr algn="ctr" fontAlgn="b"/>
                      <a:r>
                        <a:rPr lang="en-US" sz="1800" b="0" i="0" u="none" strike="noStrike">
                          <a:effectLst/>
                          <a:latin typeface="Calibri" panose="020F0502020204030204" pitchFamily="34" charset="0"/>
                        </a:rPr>
                        <a:t>2.92</a:t>
                      </a:r>
                    </a:p>
                  </a:txBody>
                  <a:tcPr marL="9525" marR="9525" marT="9525" marB="0" anchor="ctr"/>
                </a:tc>
                <a:tc>
                  <a:txBody>
                    <a:bodyPr/>
                    <a:lstStyle/>
                    <a:p>
                      <a:pPr algn="ctr" fontAlgn="b"/>
                      <a:r>
                        <a:rPr lang="en-US" sz="1800" b="0" i="0" u="none" strike="noStrike" dirty="0">
                          <a:effectLst/>
                          <a:latin typeface="Calibri" panose="020F0502020204030204" pitchFamily="34" charset="0"/>
                        </a:rPr>
                        <a:t>-0.13</a:t>
                      </a:r>
                    </a:p>
                  </a:txBody>
                  <a:tcPr marL="9525" marR="9525" marT="9525" marB="0" anchor="ctr"/>
                </a:tc>
                <a:extLst>
                  <a:ext uri="{0D108BD9-81ED-4DB2-BD59-A6C34878D82A}">
                    <a16:rowId xmlns:a16="http://schemas.microsoft.com/office/drawing/2014/main" val="273612654"/>
                  </a:ext>
                </a:extLst>
              </a:tr>
              <a:tr h="841481">
                <a:tc>
                  <a:txBody>
                    <a:bodyPr/>
                    <a:lstStyle/>
                    <a:p>
                      <a:pPr algn="l" fontAlgn="b"/>
                      <a:r>
                        <a:rPr lang="en-US" sz="1800" b="0" i="0" u="none" strike="noStrike">
                          <a:effectLst/>
                          <a:latin typeface="Calibri" panose="020F0502020204030204" pitchFamily="34" charset="0"/>
                        </a:rPr>
                        <a:t>My pay is fair in relation to my job responsibilities.</a:t>
                      </a:r>
                    </a:p>
                  </a:txBody>
                  <a:tcPr marL="9525" marR="9525" marT="9525" marB="0" anchor="ctr"/>
                </a:tc>
                <a:tc>
                  <a:txBody>
                    <a:bodyPr/>
                    <a:lstStyle/>
                    <a:p>
                      <a:pPr algn="ctr" fontAlgn="b"/>
                      <a:r>
                        <a:rPr lang="en-US" sz="1800" b="0" i="0" u="none" strike="noStrike">
                          <a:effectLst/>
                          <a:latin typeface="Calibri" panose="020F0502020204030204" pitchFamily="34" charset="0"/>
                        </a:rPr>
                        <a:t>37%</a:t>
                      </a:r>
                    </a:p>
                  </a:txBody>
                  <a:tcPr marL="9525" marR="9525" marT="9525" marB="0" anchor="ctr"/>
                </a:tc>
                <a:tc>
                  <a:txBody>
                    <a:bodyPr/>
                    <a:lstStyle/>
                    <a:p>
                      <a:pPr algn="ctr" fontAlgn="b"/>
                      <a:r>
                        <a:rPr lang="en-US" sz="1800" b="0" i="0" u="none" strike="noStrike">
                          <a:effectLst/>
                          <a:latin typeface="Calibri" panose="020F0502020204030204" pitchFamily="34" charset="0"/>
                        </a:rPr>
                        <a:t>2.63 (156)</a:t>
                      </a:r>
                    </a:p>
                  </a:txBody>
                  <a:tcPr marL="9525" marR="9525" marT="9525" marB="0" anchor="ctr"/>
                </a:tc>
                <a:tc>
                  <a:txBody>
                    <a:bodyPr/>
                    <a:lstStyle/>
                    <a:p>
                      <a:pPr algn="ctr" fontAlgn="b"/>
                      <a:r>
                        <a:rPr lang="en-US" sz="1800" b="0" i="0" u="none" strike="noStrike">
                          <a:effectLst/>
                          <a:latin typeface="Calibri" panose="020F0502020204030204" pitchFamily="34" charset="0"/>
                        </a:rPr>
                        <a:t>2.76</a:t>
                      </a:r>
                    </a:p>
                  </a:txBody>
                  <a:tcPr marL="9525" marR="9525" marT="9525" marB="0" anchor="ctr"/>
                </a:tc>
                <a:tc>
                  <a:txBody>
                    <a:bodyPr/>
                    <a:lstStyle/>
                    <a:p>
                      <a:pPr algn="ctr" fontAlgn="b"/>
                      <a:r>
                        <a:rPr lang="en-US" sz="1800" b="0" i="0" u="none" strike="noStrike" dirty="0">
                          <a:effectLst/>
                          <a:latin typeface="Calibri" panose="020F0502020204030204" pitchFamily="34" charset="0"/>
                        </a:rPr>
                        <a:t>-0.13</a:t>
                      </a:r>
                    </a:p>
                  </a:txBody>
                  <a:tcPr marL="9525" marR="9525" marT="9525" marB="0" anchor="ctr"/>
                </a:tc>
                <a:extLst>
                  <a:ext uri="{0D108BD9-81ED-4DB2-BD59-A6C34878D82A}">
                    <a16:rowId xmlns:a16="http://schemas.microsoft.com/office/drawing/2014/main" val="3533146309"/>
                  </a:ext>
                </a:extLst>
              </a:tr>
            </a:tbl>
          </a:graphicData>
        </a:graphic>
      </p:graphicFrame>
    </p:spTree>
    <p:extLst>
      <p:ext uri="{BB962C8B-B14F-4D97-AF65-F5344CB8AC3E}">
        <p14:creationId xmlns:p14="http://schemas.microsoft.com/office/powerpoint/2010/main" val="2071699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Building Leadership</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2128208"/>
              </p:ext>
            </p:extLst>
          </p:nvPr>
        </p:nvGraphicFramePr>
        <p:xfrm>
          <a:off x="0" y="1600201"/>
          <a:ext cx="9144000" cy="5257800"/>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3676824824"/>
                    </a:ext>
                  </a:extLst>
                </a:gridCol>
                <a:gridCol w="1112762">
                  <a:extLst>
                    <a:ext uri="{9D8B030D-6E8A-4147-A177-3AD203B41FA5}">
                      <a16:colId xmlns:a16="http://schemas.microsoft.com/office/drawing/2014/main" val="3593402370"/>
                    </a:ext>
                  </a:extLst>
                </a:gridCol>
              </a:tblGrid>
              <a:tr h="1512726">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1248358">
                <a:tc>
                  <a:txBody>
                    <a:bodyPr/>
                    <a:lstStyle/>
                    <a:p>
                      <a:pPr algn="l" fontAlgn="b"/>
                      <a:r>
                        <a:rPr lang="en-US" sz="1800" b="0" i="0" u="none" strike="noStrike" dirty="0">
                          <a:effectLst/>
                          <a:latin typeface="Calibri" panose="020F0502020204030204" pitchFamily="34" charset="0"/>
                        </a:rPr>
                        <a:t>My principal is an effective leader.</a:t>
                      </a:r>
                    </a:p>
                  </a:txBody>
                  <a:tcPr marL="9525" marR="9525" marT="9525" marB="0" anchor="ctr"/>
                </a:tc>
                <a:tc>
                  <a:txBody>
                    <a:bodyPr/>
                    <a:lstStyle/>
                    <a:p>
                      <a:pPr algn="ctr" fontAlgn="b"/>
                      <a:r>
                        <a:rPr lang="en-US" sz="1800" b="0" i="0" u="none" strike="noStrike" dirty="0">
                          <a:effectLst/>
                          <a:latin typeface="Calibri" panose="020F0502020204030204" pitchFamily="34" charset="0"/>
                        </a:rPr>
                        <a:t>88%</a:t>
                      </a:r>
                    </a:p>
                  </a:txBody>
                  <a:tcPr marL="9525" marR="9525" marT="9525" marB="0" anchor="ctr"/>
                </a:tc>
                <a:tc>
                  <a:txBody>
                    <a:bodyPr/>
                    <a:lstStyle/>
                    <a:p>
                      <a:pPr algn="ctr" fontAlgn="b"/>
                      <a:r>
                        <a:rPr lang="en-US" sz="1800" b="0" i="0" u="none" strike="noStrike" dirty="0">
                          <a:effectLst/>
                          <a:latin typeface="Calibri" panose="020F0502020204030204" pitchFamily="34" charset="0"/>
                        </a:rPr>
                        <a:t>4.16 (127)</a:t>
                      </a:r>
                    </a:p>
                  </a:txBody>
                  <a:tcPr marL="9525" marR="9525" marT="9525" marB="0" anchor="ctr"/>
                </a:tc>
                <a:tc>
                  <a:txBody>
                    <a:bodyPr/>
                    <a:lstStyle/>
                    <a:p>
                      <a:pPr algn="ctr" fontAlgn="b"/>
                      <a:r>
                        <a:rPr lang="en-US" sz="1800" b="0" i="0" u="none" strike="noStrike" dirty="0">
                          <a:effectLst/>
                          <a:latin typeface="Calibri" panose="020F0502020204030204" pitchFamily="34" charset="0"/>
                        </a:rPr>
                        <a:t>3.81</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0.34</a:t>
                      </a:r>
                    </a:p>
                  </a:txBody>
                  <a:tcPr marL="9525" marR="9525" marT="9525" marB="0" anchor="ctr"/>
                </a:tc>
                <a:extLst>
                  <a:ext uri="{0D108BD9-81ED-4DB2-BD59-A6C34878D82A}">
                    <a16:rowId xmlns:a16="http://schemas.microsoft.com/office/drawing/2014/main" val="10001"/>
                  </a:ext>
                </a:extLst>
              </a:tr>
              <a:tr h="1248358">
                <a:tc>
                  <a:txBody>
                    <a:bodyPr/>
                    <a:lstStyle/>
                    <a:p>
                      <a:pPr algn="l" fontAlgn="b"/>
                      <a:r>
                        <a:rPr lang="en-US" sz="1800" b="0" i="0" u="none" strike="noStrike">
                          <a:effectLst/>
                          <a:latin typeface="Calibri" panose="020F0502020204030204" pitchFamily="34" charset="0"/>
                        </a:rPr>
                        <a:t>Building leadership is consistent when administering policies concerning employees.</a:t>
                      </a:r>
                    </a:p>
                  </a:txBody>
                  <a:tcPr marL="9525" marR="9525" marT="9525" marB="0" anchor="ctr"/>
                </a:tc>
                <a:tc>
                  <a:txBody>
                    <a:bodyPr/>
                    <a:lstStyle/>
                    <a:p>
                      <a:pPr algn="ctr" fontAlgn="b"/>
                      <a:r>
                        <a:rPr lang="en-US" sz="1800" b="0" i="0" u="none" strike="noStrike" dirty="0">
                          <a:effectLst/>
                          <a:latin typeface="Calibri" panose="020F0502020204030204" pitchFamily="34" charset="0"/>
                        </a:rPr>
                        <a:t>83%</a:t>
                      </a:r>
                    </a:p>
                  </a:txBody>
                  <a:tcPr marL="9525" marR="9525" marT="9525" marB="0" anchor="ctr"/>
                </a:tc>
                <a:tc>
                  <a:txBody>
                    <a:bodyPr/>
                    <a:lstStyle/>
                    <a:p>
                      <a:pPr algn="ctr" fontAlgn="b"/>
                      <a:r>
                        <a:rPr lang="en-US" sz="1800" b="0" i="0" u="none" strike="noStrike">
                          <a:effectLst/>
                          <a:latin typeface="Calibri" panose="020F0502020204030204" pitchFamily="34" charset="0"/>
                        </a:rPr>
                        <a:t>3.88 (131)</a:t>
                      </a:r>
                    </a:p>
                  </a:txBody>
                  <a:tcPr marL="9525" marR="9525" marT="9525" marB="0" anchor="ctr"/>
                </a:tc>
                <a:tc>
                  <a:txBody>
                    <a:bodyPr/>
                    <a:lstStyle/>
                    <a:p>
                      <a:pPr algn="ctr" fontAlgn="b"/>
                      <a:r>
                        <a:rPr lang="en-US" sz="1800" b="0" i="0" u="none" strike="noStrike" dirty="0">
                          <a:effectLst/>
                          <a:latin typeface="Calibri" panose="020F0502020204030204" pitchFamily="34" charset="0"/>
                        </a:rPr>
                        <a:t>3.61</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0.27</a:t>
                      </a:r>
                    </a:p>
                  </a:txBody>
                  <a:tcPr marL="9525" marR="9525" marT="9525" marB="0" anchor="ctr"/>
                </a:tc>
                <a:extLst>
                  <a:ext uri="{0D108BD9-81ED-4DB2-BD59-A6C34878D82A}">
                    <a16:rowId xmlns:a16="http://schemas.microsoft.com/office/drawing/2014/main" val="815810374"/>
                  </a:ext>
                </a:extLst>
              </a:tr>
              <a:tr h="1248358">
                <a:tc>
                  <a:txBody>
                    <a:bodyPr/>
                    <a:lstStyle/>
                    <a:p>
                      <a:pPr algn="l" fontAlgn="b"/>
                      <a:r>
                        <a:rPr lang="en-US" sz="1800" b="0" i="0" u="none" strike="noStrike">
                          <a:effectLst/>
                          <a:latin typeface="Calibri" panose="020F0502020204030204" pitchFamily="34" charset="0"/>
                        </a:rPr>
                        <a:t>I trust the leadership in my building.</a:t>
                      </a:r>
                    </a:p>
                  </a:txBody>
                  <a:tcPr marL="9525" marR="9525" marT="9525" marB="0" anchor="ctr"/>
                </a:tc>
                <a:tc>
                  <a:txBody>
                    <a:bodyPr/>
                    <a:lstStyle/>
                    <a:p>
                      <a:pPr algn="ctr" fontAlgn="b"/>
                      <a:r>
                        <a:rPr lang="en-US" sz="1800" b="0" i="0" u="none" strike="noStrike">
                          <a:effectLst/>
                          <a:latin typeface="Calibri" panose="020F0502020204030204" pitchFamily="34" charset="0"/>
                        </a:rPr>
                        <a:t>88%</a:t>
                      </a:r>
                    </a:p>
                  </a:txBody>
                  <a:tcPr marL="9525" marR="9525" marT="9525" marB="0" anchor="ctr"/>
                </a:tc>
                <a:tc>
                  <a:txBody>
                    <a:bodyPr/>
                    <a:lstStyle/>
                    <a:p>
                      <a:pPr algn="ctr" fontAlgn="b"/>
                      <a:r>
                        <a:rPr lang="en-US" sz="1800" b="0" i="0" u="none" strike="noStrike">
                          <a:effectLst/>
                          <a:latin typeface="Calibri" panose="020F0502020204030204" pitchFamily="34" charset="0"/>
                        </a:rPr>
                        <a:t>4.06 (140)</a:t>
                      </a:r>
                    </a:p>
                  </a:txBody>
                  <a:tcPr marL="9525" marR="9525" marT="9525" marB="0" anchor="ctr"/>
                </a:tc>
                <a:tc>
                  <a:txBody>
                    <a:bodyPr/>
                    <a:lstStyle/>
                    <a:p>
                      <a:pPr algn="ctr" fontAlgn="b"/>
                      <a:r>
                        <a:rPr lang="en-US" sz="1800" b="0" i="0" u="none" strike="noStrike">
                          <a:effectLst/>
                          <a:latin typeface="Calibri" panose="020F0502020204030204" pitchFamily="34" charset="0"/>
                        </a:rPr>
                        <a:t>3.81</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0.24</a:t>
                      </a:r>
                    </a:p>
                  </a:txBody>
                  <a:tcPr marL="9525" marR="9525" marT="9525" marB="0" anchor="ctr"/>
                </a:tc>
                <a:extLst>
                  <a:ext uri="{0D108BD9-81ED-4DB2-BD59-A6C34878D82A}">
                    <a16:rowId xmlns:a16="http://schemas.microsoft.com/office/drawing/2014/main" val="3542842074"/>
                  </a:ext>
                </a:extLst>
              </a:tr>
            </a:tbl>
          </a:graphicData>
        </a:graphic>
      </p:graphicFrame>
    </p:spTree>
    <p:extLst>
      <p:ext uri="{BB962C8B-B14F-4D97-AF65-F5344CB8AC3E}">
        <p14:creationId xmlns:p14="http://schemas.microsoft.com/office/powerpoint/2010/main" val="617701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District Administration</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1025553"/>
              </p:ext>
            </p:extLst>
          </p:nvPr>
        </p:nvGraphicFramePr>
        <p:xfrm>
          <a:off x="0" y="1600196"/>
          <a:ext cx="9144000" cy="5257805"/>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2652844072"/>
                    </a:ext>
                  </a:extLst>
                </a:gridCol>
                <a:gridCol w="1112762">
                  <a:extLst>
                    <a:ext uri="{9D8B030D-6E8A-4147-A177-3AD203B41FA5}">
                      <a16:colId xmlns:a16="http://schemas.microsoft.com/office/drawing/2014/main" val="1502943280"/>
                    </a:ext>
                  </a:extLst>
                </a:gridCol>
              </a:tblGrid>
              <a:tr h="1050400">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841481">
                <a:tc>
                  <a:txBody>
                    <a:bodyPr/>
                    <a:lstStyle/>
                    <a:p>
                      <a:pPr algn="l" fontAlgn="b"/>
                      <a:r>
                        <a:rPr lang="en-US" sz="1800" b="0" i="0" u="none" strike="noStrike" dirty="0">
                          <a:effectLst/>
                          <a:latin typeface="Calibri" panose="020F0502020204030204" pitchFamily="34" charset="0"/>
                        </a:rPr>
                        <a:t>District administration is responsive to major concerns of employees.</a:t>
                      </a:r>
                    </a:p>
                  </a:txBody>
                  <a:tcPr marL="9525" marR="9525" marT="9525" marB="0" anchor="ctr"/>
                </a:tc>
                <a:tc>
                  <a:txBody>
                    <a:bodyPr/>
                    <a:lstStyle/>
                    <a:p>
                      <a:pPr algn="ctr" fontAlgn="b"/>
                      <a:r>
                        <a:rPr lang="en-US" sz="1800" b="0" i="0" u="none" strike="noStrike" dirty="0">
                          <a:effectLst/>
                          <a:latin typeface="Calibri" panose="020F0502020204030204" pitchFamily="34" charset="0"/>
                        </a:rPr>
                        <a:t>83%</a:t>
                      </a:r>
                    </a:p>
                  </a:txBody>
                  <a:tcPr marL="9525" marR="9525" marT="9525" marB="0" anchor="ctr"/>
                </a:tc>
                <a:tc>
                  <a:txBody>
                    <a:bodyPr/>
                    <a:lstStyle/>
                    <a:p>
                      <a:pPr algn="ctr" fontAlgn="b"/>
                      <a:r>
                        <a:rPr lang="en-US" sz="1800" b="0" i="0" u="none" strike="noStrike" dirty="0">
                          <a:effectLst/>
                          <a:latin typeface="Calibri" panose="020F0502020204030204" pitchFamily="34" charset="0"/>
                        </a:rPr>
                        <a:t>3.86 (133)</a:t>
                      </a:r>
                    </a:p>
                  </a:txBody>
                  <a:tcPr marL="9525" marR="9525" marT="9525" marB="0" anchor="ctr"/>
                </a:tc>
                <a:tc>
                  <a:txBody>
                    <a:bodyPr/>
                    <a:lstStyle/>
                    <a:p>
                      <a:pPr algn="ctr" fontAlgn="b"/>
                      <a:r>
                        <a:rPr lang="en-US" sz="1800" b="0" i="0" u="none" strike="noStrike" dirty="0">
                          <a:effectLst/>
                          <a:latin typeface="Calibri" panose="020F0502020204030204" pitchFamily="34" charset="0"/>
                        </a:rPr>
                        <a:t>3.43</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0.43</a:t>
                      </a:r>
                    </a:p>
                  </a:txBody>
                  <a:tcPr marL="9525" marR="9525" marT="9525" marB="0" anchor="ctr"/>
                </a:tc>
                <a:extLst>
                  <a:ext uri="{0D108BD9-81ED-4DB2-BD59-A6C34878D82A}">
                    <a16:rowId xmlns:a16="http://schemas.microsoft.com/office/drawing/2014/main" val="10001"/>
                  </a:ext>
                </a:extLst>
              </a:tr>
              <a:tr h="841481">
                <a:tc>
                  <a:txBody>
                    <a:bodyPr/>
                    <a:lstStyle/>
                    <a:p>
                      <a:pPr algn="l" fontAlgn="b"/>
                      <a:r>
                        <a:rPr lang="en-US" sz="1800" b="0" i="0" u="none" strike="noStrike">
                          <a:effectLst/>
                          <a:latin typeface="Calibri" panose="020F0502020204030204" pitchFamily="34" charset="0"/>
                        </a:rPr>
                        <a:t>District administration is consistent when administering policies concerning employees.</a:t>
                      </a:r>
                    </a:p>
                  </a:txBody>
                  <a:tcPr marL="9525" marR="9525" marT="9525" marB="0" anchor="ctr"/>
                </a:tc>
                <a:tc>
                  <a:txBody>
                    <a:bodyPr/>
                    <a:lstStyle/>
                    <a:p>
                      <a:pPr algn="ctr" fontAlgn="b"/>
                      <a:r>
                        <a:rPr lang="en-US" sz="1800" b="0" i="0" u="none" strike="noStrike" dirty="0">
                          <a:effectLst/>
                          <a:latin typeface="Calibri" panose="020F0502020204030204" pitchFamily="34" charset="0"/>
                        </a:rPr>
                        <a:t>80%</a:t>
                      </a:r>
                    </a:p>
                  </a:txBody>
                  <a:tcPr marL="9525" marR="9525" marT="9525" marB="0" anchor="ctr"/>
                </a:tc>
                <a:tc>
                  <a:txBody>
                    <a:bodyPr/>
                    <a:lstStyle/>
                    <a:p>
                      <a:pPr algn="ctr" fontAlgn="b"/>
                      <a:r>
                        <a:rPr lang="en-US" sz="1800" b="0" i="0" u="none" strike="noStrike">
                          <a:effectLst/>
                          <a:latin typeface="Calibri" panose="020F0502020204030204" pitchFamily="34" charset="0"/>
                        </a:rPr>
                        <a:t>3.75 (131)</a:t>
                      </a:r>
                    </a:p>
                  </a:txBody>
                  <a:tcPr marL="9525" marR="9525" marT="9525" marB="0" anchor="ctr"/>
                </a:tc>
                <a:tc>
                  <a:txBody>
                    <a:bodyPr/>
                    <a:lstStyle/>
                    <a:p>
                      <a:pPr algn="ctr" fontAlgn="b"/>
                      <a:r>
                        <a:rPr lang="en-US" sz="1800" b="0" i="0" u="none" strike="noStrike" dirty="0">
                          <a:effectLst/>
                          <a:latin typeface="Calibri" panose="020F0502020204030204" pitchFamily="34" charset="0"/>
                        </a:rPr>
                        <a:t>3.47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0.27</a:t>
                      </a:r>
                    </a:p>
                  </a:txBody>
                  <a:tcPr marL="9525" marR="9525" marT="9525" marB="0" anchor="ctr"/>
                </a:tc>
                <a:extLst>
                  <a:ext uri="{0D108BD9-81ED-4DB2-BD59-A6C34878D82A}">
                    <a16:rowId xmlns:a16="http://schemas.microsoft.com/office/drawing/2014/main" val="1286989325"/>
                  </a:ext>
                </a:extLst>
              </a:tr>
              <a:tr h="841481">
                <a:tc>
                  <a:txBody>
                    <a:bodyPr/>
                    <a:lstStyle/>
                    <a:p>
                      <a:pPr algn="l" fontAlgn="b"/>
                      <a:r>
                        <a:rPr lang="en-US" sz="1800" b="0" i="0" u="none" strike="noStrike">
                          <a:effectLst/>
                          <a:latin typeface="Calibri" panose="020F0502020204030204" pitchFamily="34" charset="0"/>
                        </a:rPr>
                        <a:t>I trust the District's leadership.</a:t>
                      </a:r>
                    </a:p>
                  </a:txBody>
                  <a:tcPr marL="9525" marR="9525" marT="9525" marB="0" anchor="ctr"/>
                </a:tc>
                <a:tc>
                  <a:txBody>
                    <a:bodyPr/>
                    <a:lstStyle/>
                    <a:p>
                      <a:pPr algn="ctr" fontAlgn="b"/>
                      <a:r>
                        <a:rPr lang="en-US" sz="1800" b="0" i="0" u="none" strike="noStrike">
                          <a:effectLst/>
                          <a:latin typeface="Calibri" panose="020F0502020204030204" pitchFamily="34" charset="0"/>
                        </a:rPr>
                        <a:t>81%</a:t>
                      </a:r>
                    </a:p>
                  </a:txBody>
                  <a:tcPr marL="9525" marR="9525" marT="9525" marB="0" anchor="ctr"/>
                </a:tc>
                <a:tc>
                  <a:txBody>
                    <a:bodyPr/>
                    <a:lstStyle/>
                    <a:p>
                      <a:pPr algn="ctr" fontAlgn="b"/>
                      <a:r>
                        <a:rPr lang="en-US" sz="1800" b="0" i="0" u="none" strike="noStrike">
                          <a:effectLst/>
                          <a:latin typeface="Calibri" panose="020F0502020204030204" pitchFamily="34" charset="0"/>
                        </a:rPr>
                        <a:t>3.77 (150)</a:t>
                      </a:r>
                    </a:p>
                  </a:txBody>
                  <a:tcPr marL="9525" marR="9525" marT="9525" marB="0" anchor="ctr"/>
                </a:tc>
                <a:tc>
                  <a:txBody>
                    <a:bodyPr/>
                    <a:lstStyle/>
                    <a:p>
                      <a:pPr algn="ctr" fontAlgn="b"/>
                      <a:r>
                        <a:rPr lang="en-US" sz="1800" b="0" i="0" u="none" strike="noStrike">
                          <a:effectLst/>
                          <a:latin typeface="Calibri" panose="020F0502020204030204" pitchFamily="34" charset="0"/>
                        </a:rPr>
                        <a:t>3.55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1674081616"/>
                  </a:ext>
                </a:extLst>
              </a:tr>
              <a:tr h="841481">
                <a:tc>
                  <a:txBody>
                    <a:bodyPr/>
                    <a:lstStyle/>
                    <a:p>
                      <a:pPr algn="l" fontAlgn="b"/>
                      <a:r>
                        <a:rPr lang="en-US" sz="1800" b="0" i="0" u="none" strike="noStrike">
                          <a:effectLst/>
                          <a:latin typeface="Calibri" panose="020F0502020204030204" pitchFamily="34" charset="0"/>
                        </a:rPr>
                        <a:t>The Superintendent/District Administrator presents a positive image to our community.</a:t>
                      </a:r>
                    </a:p>
                  </a:txBody>
                  <a:tcPr marL="9525" marR="9525" marT="9525" marB="0" anchor="ctr"/>
                </a:tc>
                <a:tc>
                  <a:txBody>
                    <a:bodyPr/>
                    <a:lstStyle/>
                    <a:p>
                      <a:pPr algn="ctr" fontAlgn="b"/>
                      <a:r>
                        <a:rPr lang="en-US" sz="1800" b="0" i="0" u="none" strike="noStrike">
                          <a:effectLst/>
                          <a:latin typeface="Calibri" panose="020F0502020204030204" pitchFamily="34" charset="0"/>
                        </a:rPr>
                        <a:t>91%</a:t>
                      </a:r>
                    </a:p>
                  </a:txBody>
                  <a:tcPr marL="9525" marR="9525" marT="9525" marB="0" anchor="ctr"/>
                </a:tc>
                <a:tc>
                  <a:txBody>
                    <a:bodyPr/>
                    <a:lstStyle/>
                    <a:p>
                      <a:pPr algn="ctr" fontAlgn="b"/>
                      <a:r>
                        <a:rPr lang="en-US" sz="1800" b="0" i="0" u="none" strike="noStrike">
                          <a:effectLst/>
                          <a:latin typeface="Calibri" panose="020F0502020204030204" pitchFamily="34" charset="0"/>
                        </a:rPr>
                        <a:t>4.20 (148)</a:t>
                      </a:r>
                    </a:p>
                  </a:txBody>
                  <a:tcPr marL="9525" marR="9525" marT="9525" marB="0" anchor="ctr"/>
                </a:tc>
                <a:tc>
                  <a:txBody>
                    <a:bodyPr/>
                    <a:lstStyle/>
                    <a:p>
                      <a:pPr algn="ctr" fontAlgn="b"/>
                      <a:r>
                        <a:rPr lang="en-US" sz="1800" b="0" i="0" u="none" strike="noStrike">
                          <a:effectLst/>
                          <a:latin typeface="Calibri" panose="020F0502020204030204" pitchFamily="34" charset="0"/>
                        </a:rPr>
                        <a:t>3.99</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0.20</a:t>
                      </a:r>
                    </a:p>
                  </a:txBody>
                  <a:tcPr marL="9525" marR="9525" marT="9525" marB="0" anchor="ctr"/>
                </a:tc>
                <a:extLst>
                  <a:ext uri="{0D108BD9-81ED-4DB2-BD59-A6C34878D82A}">
                    <a16:rowId xmlns:a16="http://schemas.microsoft.com/office/drawing/2014/main" val="2971966389"/>
                  </a:ext>
                </a:extLst>
              </a:tr>
              <a:tr h="841481">
                <a:tc>
                  <a:txBody>
                    <a:bodyPr/>
                    <a:lstStyle/>
                    <a:p>
                      <a:pPr algn="l" fontAlgn="b"/>
                      <a:r>
                        <a:rPr lang="en-US" sz="1800" b="0" i="0" u="none" strike="noStrike">
                          <a:effectLst/>
                          <a:latin typeface="Calibri" panose="020F0502020204030204" pitchFamily="34" charset="0"/>
                        </a:rPr>
                        <a:t>District administration is doing what it takes to make our District successful.</a:t>
                      </a:r>
                    </a:p>
                  </a:txBody>
                  <a:tcPr marL="9525" marR="9525" marT="9525" marB="0" anchor="ctr"/>
                </a:tc>
                <a:tc>
                  <a:txBody>
                    <a:bodyPr/>
                    <a:lstStyle/>
                    <a:p>
                      <a:pPr algn="ctr" fontAlgn="b"/>
                      <a:r>
                        <a:rPr lang="en-US" sz="1800" b="0" i="0" u="none" strike="noStrike">
                          <a:effectLst/>
                          <a:latin typeface="Calibri" panose="020F0502020204030204" pitchFamily="34" charset="0"/>
                        </a:rPr>
                        <a:t>82%</a:t>
                      </a:r>
                    </a:p>
                  </a:txBody>
                  <a:tcPr marL="9525" marR="9525" marT="9525" marB="0" anchor="ctr"/>
                </a:tc>
                <a:tc>
                  <a:txBody>
                    <a:bodyPr/>
                    <a:lstStyle/>
                    <a:p>
                      <a:pPr algn="ctr" fontAlgn="b"/>
                      <a:r>
                        <a:rPr lang="en-US" sz="1800" b="0" i="0" u="none" strike="noStrike">
                          <a:effectLst/>
                          <a:latin typeface="Calibri" panose="020F0502020204030204" pitchFamily="34" charset="0"/>
                        </a:rPr>
                        <a:t>3.83 (137)</a:t>
                      </a:r>
                    </a:p>
                  </a:txBody>
                  <a:tcPr marL="9525" marR="9525" marT="9525" marB="0" anchor="ctr"/>
                </a:tc>
                <a:tc>
                  <a:txBody>
                    <a:bodyPr/>
                    <a:lstStyle/>
                    <a:p>
                      <a:pPr algn="ctr" fontAlgn="b"/>
                      <a:r>
                        <a:rPr lang="en-US" sz="1800" b="0" i="0" u="none" strike="noStrike">
                          <a:effectLst/>
                          <a:latin typeface="Calibri" panose="020F0502020204030204" pitchFamily="34" charset="0"/>
                        </a:rPr>
                        <a:t>3.68</a:t>
                      </a:r>
                    </a:p>
                  </a:txBody>
                  <a:tcPr marL="9525" marR="9525" marT="9525" marB="0" anchor="ctr"/>
                </a:tc>
                <a:tc>
                  <a:txBody>
                    <a:bodyPr/>
                    <a:lstStyle/>
                    <a:p>
                      <a:pPr algn="ctr" fontAlgn="b"/>
                      <a:r>
                        <a:rPr lang="en-US" sz="1800" b="0" i="0" u="none" strike="noStrike" dirty="0">
                          <a:effectLst/>
                          <a:latin typeface="Calibri" panose="020F0502020204030204" pitchFamily="34" charset="0"/>
                        </a:rPr>
                        <a:t>0.16</a:t>
                      </a:r>
                    </a:p>
                  </a:txBody>
                  <a:tcPr marL="9525" marR="9525" marT="9525" marB="0" anchor="ctr"/>
                </a:tc>
                <a:extLst>
                  <a:ext uri="{0D108BD9-81ED-4DB2-BD59-A6C34878D82A}">
                    <a16:rowId xmlns:a16="http://schemas.microsoft.com/office/drawing/2014/main" val="1760108659"/>
                  </a:ext>
                </a:extLst>
              </a:tr>
            </a:tbl>
          </a:graphicData>
        </a:graphic>
      </p:graphicFrame>
    </p:spTree>
    <p:extLst>
      <p:ext uri="{BB962C8B-B14F-4D97-AF65-F5344CB8AC3E}">
        <p14:creationId xmlns:p14="http://schemas.microsoft.com/office/powerpoint/2010/main" val="2287471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4000" b="1" dirty="0"/>
              <a:t>School Board</a:t>
            </a:r>
            <a:br>
              <a:rPr lang="en-US" dirty="0"/>
            </a:br>
            <a:r>
              <a:rPr lang="en-US" sz="2700" i="1" dirty="0"/>
              <a:t>Strongly agree (5), Agree (4), Disagree (2), Strongly disagree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3110919"/>
              </p:ext>
            </p:extLst>
          </p:nvPr>
        </p:nvGraphicFramePr>
        <p:xfrm>
          <a:off x="0" y="1600196"/>
          <a:ext cx="9144000" cy="5257804"/>
        </p:xfrm>
        <a:graphic>
          <a:graphicData uri="http://schemas.openxmlformats.org/drawingml/2006/table">
            <a:tbl>
              <a:tblPr firstRow="1" bandRow="1">
                <a:tableStyleId>{5C22544A-7EE6-4342-B048-85BDC9FD1C3A}</a:tableStyleId>
              </a:tblPr>
              <a:tblGrid>
                <a:gridCol w="4692952">
                  <a:extLst>
                    <a:ext uri="{9D8B030D-6E8A-4147-A177-3AD203B41FA5}">
                      <a16:colId xmlns:a16="http://schemas.microsoft.com/office/drawing/2014/main" val="20000"/>
                    </a:ext>
                  </a:extLst>
                </a:gridCol>
                <a:gridCol w="1112762">
                  <a:extLst>
                    <a:ext uri="{9D8B030D-6E8A-4147-A177-3AD203B41FA5}">
                      <a16:colId xmlns:a16="http://schemas.microsoft.com/office/drawing/2014/main" val="20001"/>
                    </a:ext>
                  </a:extLst>
                </a:gridCol>
                <a:gridCol w="1112762">
                  <a:extLst>
                    <a:ext uri="{9D8B030D-6E8A-4147-A177-3AD203B41FA5}">
                      <a16:colId xmlns:a16="http://schemas.microsoft.com/office/drawing/2014/main" val="20002"/>
                    </a:ext>
                  </a:extLst>
                </a:gridCol>
                <a:gridCol w="1112762">
                  <a:extLst>
                    <a:ext uri="{9D8B030D-6E8A-4147-A177-3AD203B41FA5}">
                      <a16:colId xmlns:a16="http://schemas.microsoft.com/office/drawing/2014/main" val="2652844072"/>
                    </a:ext>
                  </a:extLst>
                </a:gridCol>
                <a:gridCol w="1112762">
                  <a:extLst>
                    <a:ext uri="{9D8B030D-6E8A-4147-A177-3AD203B41FA5}">
                      <a16:colId xmlns:a16="http://schemas.microsoft.com/office/drawing/2014/main" val="1502943280"/>
                    </a:ext>
                  </a:extLst>
                </a:gridCol>
              </a:tblGrid>
              <a:tr h="1544905">
                <a:tc>
                  <a:txBody>
                    <a:bodyPr/>
                    <a:lstStyle/>
                    <a:p>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1237633">
                <a:tc>
                  <a:txBody>
                    <a:bodyPr/>
                    <a:lstStyle/>
                    <a:p>
                      <a:pPr algn="l" fontAlgn="b"/>
                      <a:r>
                        <a:rPr lang="en-US" sz="1800" b="0" i="0" u="none" strike="noStrike" dirty="0">
                          <a:effectLst/>
                          <a:latin typeface="Calibri" panose="020F0502020204030204" pitchFamily="34" charset="0"/>
                        </a:rPr>
                        <a:t>The School Board appropriately balances the mission of the District with fiscal responsibility.</a:t>
                      </a:r>
                    </a:p>
                  </a:txBody>
                  <a:tcPr marL="9525" marR="9525" marT="9525" marB="0" anchor="ctr"/>
                </a:tc>
                <a:tc>
                  <a:txBody>
                    <a:bodyPr/>
                    <a:lstStyle/>
                    <a:p>
                      <a:pPr algn="ctr" fontAlgn="b"/>
                      <a:r>
                        <a:rPr lang="en-US" sz="1800" b="0" i="0" u="none" strike="noStrike" dirty="0">
                          <a:effectLst/>
                          <a:latin typeface="Calibri" panose="020F0502020204030204" pitchFamily="34" charset="0"/>
                        </a:rPr>
                        <a:t>98%</a:t>
                      </a:r>
                    </a:p>
                  </a:txBody>
                  <a:tcPr marL="9525" marR="9525" marT="9525" marB="0" anchor="ctr"/>
                </a:tc>
                <a:tc>
                  <a:txBody>
                    <a:bodyPr/>
                    <a:lstStyle/>
                    <a:p>
                      <a:pPr algn="ctr" fontAlgn="b"/>
                      <a:r>
                        <a:rPr lang="en-US" sz="1800" b="0" i="0" u="none" strike="noStrike" dirty="0">
                          <a:effectLst/>
                          <a:latin typeface="Calibri" panose="020F0502020204030204" pitchFamily="34" charset="0"/>
                        </a:rPr>
                        <a:t>4.18 (101)</a:t>
                      </a:r>
                    </a:p>
                  </a:txBody>
                  <a:tcPr marL="9525" marR="9525" marT="9525" marB="0" anchor="ctr"/>
                </a:tc>
                <a:tc>
                  <a:txBody>
                    <a:bodyPr/>
                    <a:lstStyle/>
                    <a:p>
                      <a:pPr algn="ctr" fontAlgn="b"/>
                      <a:r>
                        <a:rPr lang="en-US" sz="1800" b="0" i="0" u="none" strike="noStrike" dirty="0">
                          <a:effectLst/>
                          <a:latin typeface="Calibri" panose="020F0502020204030204" pitchFamily="34" charset="0"/>
                        </a:rPr>
                        <a:t>3.80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0.38</a:t>
                      </a:r>
                    </a:p>
                  </a:txBody>
                  <a:tcPr marL="9525" marR="9525" marT="9525" marB="0" anchor="ctr"/>
                </a:tc>
                <a:extLst>
                  <a:ext uri="{0D108BD9-81ED-4DB2-BD59-A6C34878D82A}">
                    <a16:rowId xmlns:a16="http://schemas.microsoft.com/office/drawing/2014/main" val="10001"/>
                  </a:ext>
                </a:extLst>
              </a:tr>
              <a:tr h="1237633">
                <a:tc>
                  <a:txBody>
                    <a:bodyPr/>
                    <a:lstStyle/>
                    <a:p>
                      <a:pPr algn="l" fontAlgn="b"/>
                      <a:r>
                        <a:rPr lang="en-US" sz="1800" b="0" i="0" u="none" strike="noStrike">
                          <a:effectLst/>
                          <a:latin typeface="Calibri" panose="020F0502020204030204" pitchFamily="34" charset="0"/>
                        </a:rPr>
                        <a:t>The School Board presents a positive image to our community.</a:t>
                      </a:r>
                    </a:p>
                  </a:txBody>
                  <a:tcPr marL="9525" marR="9525" marT="9525" marB="0" anchor="ctr"/>
                </a:tc>
                <a:tc>
                  <a:txBody>
                    <a:bodyPr/>
                    <a:lstStyle/>
                    <a:p>
                      <a:pPr algn="ctr" fontAlgn="b"/>
                      <a:r>
                        <a:rPr lang="en-US" sz="1800" b="0" i="0" u="none" strike="noStrike" dirty="0">
                          <a:effectLst/>
                          <a:latin typeface="Calibri" panose="020F0502020204030204" pitchFamily="34" charset="0"/>
                        </a:rPr>
                        <a:t>96%</a:t>
                      </a:r>
                    </a:p>
                  </a:txBody>
                  <a:tcPr marL="9525" marR="9525" marT="9525" marB="0" anchor="ctr"/>
                </a:tc>
                <a:tc>
                  <a:txBody>
                    <a:bodyPr/>
                    <a:lstStyle/>
                    <a:p>
                      <a:pPr algn="ctr" fontAlgn="b"/>
                      <a:r>
                        <a:rPr lang="en-US" sz="1800" b="0" i="0" u="none" strike="noStrike">
                          <a:effectLst/>
                          <a:latin typeface="Calibri" panose="020F0502020204030204" pitchFamily="34" charset="0"/>
                        </a:rPr>
                        <a:t>4.12 (121)</a:t>
                      </a:r>
                    </a:p>
                  </a:txBody>
                  <a:tcPr marL="9525" marR="9525" marT="9525" marB="0" anchor="ctr"/>
                </a:tc>
                <a:tc>
                  <a:txBody>
                    <a:bodyPr/>
                    <a:lstStyle/>
                    <a:p>
                      <a:pPr algn="ctr" fontAlgn="b"/>
                      <a:r>
                        <a:rPr lang="en-US" sz="1800" b="0" i="0" u="none" strike="noStrike" dirty="0">
                          <a:effectLst/>
                          <a:latin typeface="Calibri" panose="020F0502020204030204" pitchFamily="34" charset="0"/>
                        </a:rPr>
                        <a:t>3.83</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0.29</a:t>
                      </a:r>
                    </a:p>
                  </a:txBody>
                  <a:tcPr marL="9525" marR="9525" marT="9525" marB="0" anchor="ctr"/>
                </a:tc>
                <a:extLst>
                  <a:ext uri="{0D108BD9-81ED-4DB2-BD59-A6C34878D82A}">
                    <a16:rowId xmlns:a16="http://schemas.microsoft.com/office/drawing/2014/main" val="1286989325"/>
                  </a:ext>
                </a:extLst>
              </a:tr>
              <a:tr h="1237633">
                <a:tc>
                  <a:txBody>
                    <a:bodyPr/>
                    <a:lstStyle/>
                    <a:p>
                      <a:pPr algn="l" fontAlgn="b"/>
                      <a:r>
                        <a:rPr lang="en-US" sz="1800" b="0" i="0" u="none" strike="noStrike">
                          <a:effectLst/>
                          <a:latin typeface="Calibri" panose="020F0502020204030204" pitchFamily="34" charset="0"/>
                        </a:rPr>
                        <a:t>The School Board is doing what it takes to make our District successful.</a:t>
                      </a:r>
                    </a:p>
                  </a:txBody>
                  <a:tcPr marL="9525" marR="9525" marT="9525" marB="0" anchor="ctr"/>
                </a:tc>
                <a:tc>
                  <a:txBody>
                    <a:bodyPr/>
                    <a:lstStyle/>
                    <a:p>
                      <a:pPr algn="ctr" fontAlgn="b"/>
                      <a:r>
                        <a:rPr lang="en-US" sz="1800" b="0" i="0" u="none" strike="noStrike">
                          <a:effectLst/>
                          <a:latin typeface="Calibri" panose="020F0502020204030204" pitchFamily="34" charset="0"/>
                        </a:rPr>
                        <a:t>91%</a:t>
                      </a:r>
                    </a:p>
                  </a:txBody>
                  <a:tcPr marL="9525" marR="9525" marT="9525" marB="0" anchor="ctr"/>
                </a:tc>
                <a:tc>
                  <a:txBody>
                    <a:bodyPr/>
                    <a:lstStyle/>
                    <a:p>
                      <a:pPr algn="ctr" fontAlgn="b"/>
                      <a:r>
                        <a:rPr lang="en-US" sz="1800" b="0" i="0" u="none" strike="noStrike">
                          <a:effectLst/>
                          <a:latin typeface="Calibri" panose="020F0502020204030204" pitchFamily="34" charset="0"/>
                        </a:rPr>
                        <a:t>4.04 (109)</a:t>
                      </a:r>
                    </a:p>
                  </a:txBody>
                  <a:tcPr marL="9525" marR="9525" marT="9525" marB="0" anchor="ctr"/>
                </a:tc>
                <a:tc>
                  <a:txBody>
                    <a:bodyPr/>
                    <a:lstStyle/>
                    <a:p>
                      <a:pPr algn="ctr" fontAlgn="b"/>
                      <a:r>
                        <a:rPr lang="en-US" sz="1800" b="0" i="0" u="none" strike="noStrike">
                          <a:effectLst/>
                          <a:latin typeface="Calibri" panose="020F0502020204030204" pitchFamily="34" charset="0"/>
                        </a:rPr>
                        <a:t>3.77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0.27</a:t>
                      </a:r>
                    </a:p>
                  </a:txBody>
                  <a:tcPr marL="9525" marR="9525" marT="9525" marB="0" anchor="ctr"/>
                </a:tc>
                <a:extLst>
                  <a:ext uri="{0D108BD9-81ED-4DB2-BD59-A6C34878D82A}">
                    <a16:rowId xmlns:a16="http://schemas.microsoft.com/office/drawing/2014/main" val="1674081616"/>
                  </a:ext>
                </a:extLst>
              </a:tr>
            </a:tbl>
          </a:graphicData>
        </a:graphic>
      </p:graphicFrame>
    </p:spTree>
    <p:extLst>
      <p:ext uri="{BB962C8B-B14F-4D97-AF65-F5344CB8AC3E}">
        <p14:creationId xmlns:p14="http://schemas.microsoft.com/office/powerpoint/2010/main" val="1353826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73162"/>
          </a:xfrm>
        </p:spPr>
        <p:txBody>
          <a:bodyPr>
            <a:noAutofit/>
          </a:bodyPr>
          <a:lstStyle/>
          <a:p>
            <a:r>
              <a:rPr lang="en-US" sz="3600" b="1" dirty="0"/>
              <a:t>Salary</a:t>
            </a:r>
            <a:br>
              <a:rPr lang="en-US" sz="3600" dirty="0"/>
            </a:br>
            <a:r>
              <a:rPr lang="en-US" sz="2800" dirty="0"/>
              <a:t>Please rank the following factors based on their importance in a compensation system.</a:t>
            </a:r>
            <a:br>
              <a:rPr lang="en-US" sz="2400" i="1" dirty="0"/>
            </a:br>
            <a:r>
              <a:rPr lang="en-US" sz="2400" i="1" dirty="0"/>
              <a:t>Most important (1), Least important (10)</a:t>
            </a:r>
            <a:endParaRPr lang="en-US" sz="3200"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3946983"/>
              </p:ext>
            </p:extLst>
          </p:nvPr>
        </p:nvGraphicFramePr>
        <p:xfrm>
          <a:off x="0" y="1828800"/>
          <a:ext cx="9144000" cy="5029203"/>
        </p:xfrm>
        <a:graphic>
          <a:graphicData uri="http://schemas.openxmlformats.org/drawingml/2006/table">
            <a:tbl>
              <a:tblPr firstRow="1" bandRow="1">
                <a:tableStyleId>{5C22544A-7EE6-4342-B048-85BDC9FD1C3A}</a:tableStyleId>
              </a:tblPr>
              <a:tblGrid>
                <a:gridCol w="7620000">
                  <a:extLst>
                    <a:ext uri="{9D8B030D-6E8A-4147-A177-3AD203B41FA5}">
                      <a16:colId xmlns:a16="http://schemas.microsoft.com/office/drawing/2014/main" val="947857031"/>
                    </a:ext>
                  </a:extLst>
                </a:gridCol>
                <a:gridCol w="1524000">
                  <a:extLst>
                    <a:ext uri="{9D8B030D-6E8A-4147-A177-3AD203B41FA5}">
                      <a16:colId xmlns:a16="http://schemas.microsoft.com/office/drawing/2014/main" val="3480700162"/>
                    </a:ext>
                  </a:extLst>
                </a:gridCol>
              </a:tblGrid>
              <a:tr h="562203">
                <a:tc>
                  <a:txBody>
                    <a:bodyPr/>
                    <a:lstStyle/>
                    <a:p>
                      <a:r>
                        <a:rPr lang="en-US" sz="1800" dirty="0"/>
                        <a:t>Item</a:t>
                      </a:r>
                    </a:p>
                  </a:txBody>
                  <a:tcPr anchor="ctr"/>
                </a:tc>
                <a:tc>
                  <a:txBody>
                    <a:bodyPr/>
                    <a:lstStyle/>
                    <a:p>
                      <a:pPr algn="ctr"/>
                      <a:r>
                        <a:rPr lang="en-US" sz="1800" dirty="0"/>
                        <a:t>Average (n)</a:t>
                      </a:r>
                    </a:p>
                  </a:txBody>
                  <a:tcPr anchor="ctr"/>
                </a:tc>
                <a:extLst>
                  <a:ext uri="{0D108BD9-81ED-4DB2-BD59-A6C34878D82A}">
                    <a16:rowId xmlns:a16="http://schemas.microsoft.com/office/drawing/2014/main" val="3317514446"/>
                  </a:ext>
                </a:extLst>
              </a:tr>
              <a:tr h="446700">
                <a:tc>
                  <a:txBody>
                    <a:bodyPr/>
                    <a:lstStyle/>
                    <a:p>
                      <a:pPr algn="l" fontAlgn="b"/>
                      <a:r>
                        <a:rPr lang="en-US" sz="1800" b="0" i="0" u="none" strike="noStrike" dirty="0">
                          <a:solidFill>
                            <a:srgbClr val="000000"/>
                          </a:solidFill>
                          <a:effectLst/>
                          <a:latin typeface="Calibri" panose="020F0502020204030204" pitchFamily="34" charset="0"/>
                        </a:rPr>
                        <a:t>Advanced degrees (Master's, specialist, Ph.D., Ed. D.)</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3.12</a:t>
                      </a:r>
                    </a:p>
                  </a:txBody>
                  <a:tcPr marL="9525" marR="9525" marT="9525" marB="0" anchor="ctr"/>
                </a:tc>
                <a:extLst>
                  <a:ext uri="{0D108BD9-81ED-4DB2-BD59-A6C34878D82A}">
                    <a16:rowId xmlns:a16="http://schemas.microsoft.com/office/drawing/2014/main" val="3647352632"/>
                  </a:ext>
                </a:extLst>
              </a:tr>
              <a:tr h="446700">
                <a:tc>
                  <a:txBody>
                    <a:bodyPr/>
                    <a:lstStyle/>
                    <a:p>
                      <a:pPr algn="l" fontAlgn="b"/>
                      <a:r>
                        <a:rPr lang="en-US" sz="1800" b="0" i="0" u="none" strike="noStrike">
                          <a:solidFill>
                            <a:srgbClr val="000000"/>
                          </a:solidFill>
                          <a:effectLst/>
                          <a:latin typeface="Calibri" panose="020F0502020204030204" pitchFamily="34" charset="0"/>
                        </a:rPr>
                        <a:t>Length of service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3.68</a:t>
                      </a:r>
                    </a:p>
                  </a:txBody>
                  <a:tcPr marL="9525" marR="9525" marT="9525" marB="0" anchor="ctr"/>
                </a:tc>
                <a:extLst>
                  <a:ext uri="{0D108BD9-81ED-4DB2-BD59-A6C34878D82A}">
                    <a16:rowId xmlns:a16="http://schemas.microsoft.com/office/drawing/2014/main" val="1351001364"/>
                  </a:ext>
                </a:extLst>
              </a:tr>
              <a:tr h="446700">
                <a:tc>
                  <a:txBody>
                    <a:bodyPr/>
                    <a:lstStyle/>
                    <a:p>
                      <a:pPr algn="l" fontAlgn="b"/>
                      <a:r>
                        <a:rPr lang="en-US" sz="1800" b="0" i="0" u="none" strike="noStrike">
                          <a:solidFill>
                            <a:srgbClr val="000000"/>
                          </a:solidFill>
                          <a:effectLst/>
                          <a:latin typeface="Calibri" panose="020F0502020204030204" pitchFamily="34" charset="0"/>
                        </a:rPr>
                        <a:t>Additional skills (certifications, foreign language proficiencies etc.)</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4.48</a:t>
                      </a:r>
                    </a:p>
                  </a:txBody>
                  <a:tcPr marL="9525" marR="9525" marT="9525" marB="0" anchor="ctr"/>
                </a:tc>
                <a:extLst>
                  <a:ext uri="{0D108BD9-81ED-4DB2-BD59-A6C34878D82A}">
                    <a16:rowId xmlns:a16="http://schemas.microsoft.com/office/drawing/2014/main" val="1014985389"/>
                  </a:ext>
                </a:extLst>
              </a:tr>
              <a:tr h="446700">
                <a:tc>
                  <a:txBody>
                    <a:bodyPr/>
                    <a:lstStyle/>
                    <a:p>
                      <a:pPr algn="l" fontAlgn="b"/>
                      <a:r>
                        <a:rPr lang="en-US" sz="1800" b="0" i="0" u="none" strike="noStrike">
                          <a:solidFill>
                            <a:srgbClr val="000000"/>
                          </a:solidFill>
                          <a:effectLst/>
                          <a:latin typeface="Calibri" panose="020F0502020204030204" pitchFamily="34" charset="0"/>
                        </a:rPr>
                        <a:t>Educator's evaluation</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5.14</a:t>
                      </a:r>
                    </a:p>
                  </a:txBody>
                  <a:tcPr marL="9525" marR="9525" marT="9525" marB="0" anchor="ctr"/>
                </a:tc>
                <a:extLst>
                  <a:ext uri="{0D108BD9-81ED-4DB2-BD59-A6C34878D82A}">
                    <a16:rowId xmlns:a16="http://schemas.microsoft.com/office/drawing/2014/main" val="2802140353"/>
                  </a:ext>
                </a:extLst>
              </a:tr>
              <a:tr h="446700">
                <a:tc>
                  <a:txBody>
                    <a:bodyPr/>
                    <a:lstStyle/>
                    <a:p>
                      <a:pPr algn="l" fontAlgn="b"/>
                      <a:r>
                        <a:rPr lang="en-US" sz="1800" b="0" i="0" u="none" strike="noStrike">
                          <a:solidFill>
                            <a:srgbClr val="000000"/>
                          </a:solidFill>
                          <a:effectLst/>
                          <a:latin typeface="Calibri" panose="020F0502020204030204" pitchFamily="34" charset="0"/>
                        </a:rPr>
                        <a:t>Additional work duties (coach, curriculum writing, research etc.)</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5.16</a:t>
                      </a:r>
                    </a:p>
                  </a:txBody>
                  <a:tcPr marL="9525" marR="9525" marT="9525" marB="0" anchor="ctr"/>
                </a:tc>
                <a:extLst>
                  <a:ext uri="{0D108BD9-81ED-4DB2-BD59-A6C34878D82A}">
                    <a16:rowId xmlns:a16="http://schemas.microsoft.com/office/drawing/2014/main" val="1239707020"/>
                  </a:ext>
                </a:extLst>
              </a:tr>
              <a:tr h="446700">
                <a:tc>
                  <a:txBody>
                    <a:bodyPr/>
                    <a:lstStyle/>
                    <a:p>
                      <a:pPr algn="l" fontAlgn="b"/>
                      <a:r>
                        <a:rPr lang="en-US" sz="1800" b="0" i="0" u="none" strike="noStrike">
                          <a:solidFill>
                            <a:srgbClr val="000000"/>
                          </a:solidFill>
                          <a:effectLst/>
                          <a:latin typeface="Calibri" panose="020F0502020204030204" pitchFamily="34" charset="0"/>
                        </a:rPr>
                        <a:t>National Board for Professional Teaching Standards/Master Teacher</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5.64</a:t>
                      </a:r>
                    </a:p>
                  </a:txBody>
                  <a:tcPr marL="9525" marR="9525" marT="9525" marB="0" anchor="ctr"/>
                </a:tc>
                <a:extLst>
                  <a:ext uri="{0D108BD9-81ED-4DB2-BD59-A6C34878D82A}">
                    <a16:rowId xmlns:a16="http://schemas.microsoft.com/office/drawing/2014/main" val="3699822350"/>
                  </a:ext>
                </a:extLst>
              </a:tr>
              <a:tr h="446700">
                <a:tc>
                  <a:txBody>
                    <a:bodyPr/>
                    <a:lstStyle/>
                    <a:p>
                      <a:pPr algn="l" fontAlgn="b"/>
                      <a:r>
                        <a:rPr lang="en-US" sz="1800" b="0" i="0" u="none" strike="noStrike">
                          <a:solidFill>
                            <a:srgbClr val="000000"/>
                          </a:solidFill>
                          <a:effectLst/>
                          <a:latin typeface="Calibri" panose="020F0502020204030204" pitchFamily="34" charset="0"/>
                        </a:rPr>
                        <a:t>Market demand (hard-to-staff assignment, certification in area of short supply)</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5.88</a:t>
                      </a:r>
                    </a:p>
                  </a:txBody>
                  <a:tcPr marL="9525" marR="9525" marT="9525" marB="0" anchor="ctr"/>
                </a:tc>
                <a:extLst>
                  <a:ext uri="{0D108BD9-81ED-4DB2-BD59-A6C34878D82A}">
                    <a16:rowId xmlns:a16="http://schemas.microsoft.com/office/drawing/2014/main" val="2123032146"/>
                  </a:ext>
                </a:extLst>
              </a:tr>
              <a:tr h="446700">
                <a:tc>
                  <a:txBody>
                    <a:bodyPr/>
                    <a:lstStyle/>
                    <a:p>
                      <a:pPr algn="l" fontAlgn="b"/>
                      <a:r>
                        <a:rPr lang="en-US" sz="1800" b="0" i="0" u="none" strike="noStrike">
                          <a:solidFill>
                            <a:srgbClr val="000000"/>
                          </a:solidFill>
                          <a:effectLst/>
                          <a:latin typeface="Calibri" panose="020F0502020204030204" pitchFamily="34" charset="0"/>
                        </a:rPr>
                        <a:t>Student Learning Outcomes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6.00</a:t>
                      </a:r>
                    </a:p>
                  </a:txBody>
                  <a:tcPr marL="9525" marR="9525" marT="9525" marB="0" anchor="ctr"/>
                </a:tc>
                <a:extLst>
                  <a:ext uri="{0D108BD9-81ED-4DB2-BD59-A6C34878D82A}">
                    <a16:rowId xmlns:a16="http://schemas.microsoft.com/office/drawing/2014/main" val="1405968538"/>
                  </a:ext>
                </a:extLst>
              </a:tr>
              <a:tr h="446700">
                <a:tc>
                  <a:txBody>
                    <a:bodyPr/>
                    <a:lstStyle/>
                    <a:p>
                      <a:pPr algn="l" fontAlgn="b"/>
                      <a:r>
                        <a:rPr lang="en-US" sz="1800" b="0" i="0" u="none" strike="noStrike">
                          <a:solidFill>
                            <a:srgbClr val="000000"/>
                          </a:solidFill>
                          <a:effectLst/>
                          <a:latin typeface="Calibri" panose="020F0502020204030204" pitchFamily="34" charset="0"/>
                        </a:rPr>
                        <a:t>Professional Development Activities (Provided by the district)</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6.33</a:t>
                      </a:r>
                    </a:p>
                  </a:txBody>
                  <a:tcPr marL="9525" marR="9525" marT="9525" marB="0" anchor="ctr"/>
                </a:tc>
                <a:extLst>
                  <a:ext uri="{0D108BD9-81ED-4DB2-BD59-A6C34878D82A}">
                    <a16:rowId xmlns:a16="http://schemas.microsoft.com/office/drawing/2014/main" val="235561355"/>
                  </a:ext>
                </a:extLst>
              </a:tr>
              <a:tr h="446700">
                <a:tc>
                  <a:txBody>
                    <a:bodyPr/>
                    <a:lstStyle/>
                    <a:p>
                      <a:pPr algn="l" fontAlgn="b"/>
                      <a:r>
                        <a:rPr lang="en-US" sz="1800" b="0" i="0" u="none" strike="noStrike">
                          <a:solidFill>
                            <a:srgbClr val="000000"/>
                          </a:solidFill>
                          <a:effectLst/>
                          <a:latin typeface="Calibri" panose="020F0502020204030204" pitchFamily="34" charset="0"/>
                        </a:rPr>
                        <a:t>Licensure for PI 34 (Initial Educator, Processional or Master)</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6.66</a:t>
                      </a:r>
                    </a:p>
                  </a:txBody>
                  <a:tcPr marL="9525" marR="9525" marT="9525" marB="0" anchor="ctr"/>
                </a:tc>
                <a:extLst>
                  <a:ext uri="{0D108BD9-81ED-4DB2-BD59-A6C34878D82A}">
                    <a16:rowId xmlns:a16="http://schemas.microsoft.com/office/drawing/2014/main" val="3798991026"/>
                  </a:ext>
                </a:extLst>
              </a:tr>
            </a:tbl>
          </a:graphicData>
        </a:graphic>
      </p:graphicFrame>
    </p:spTree>
    <p:extLst>
      <p:ext uri="{BB962C8B-B14F-4D97-AF65-F5344CB8AC3E}">
        <p14:creationId xmlns:p14="http://schemas.microsoft.com/office/powerpoint/2010/main" val="2795236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noAutofit/>
          </a:bodyPr>
          <a:lstStyle/>
          <a:p>
            <a:r>
              <a:rPr lang="en-US" sz="3600" b="1" dirty="0"/>
              <a:t>Job Satisfaction</a:t>
            </a:r>
            <a:br>
              <a:rPr lang="en-US" sz="3600" dirty="0"/>
            </a:br>
            <a:r>
              <a:rPr lang="en-US" sz="2800" dirty="0"/>
              <a:t>Please check </a:t>
            </a:r>
            <a:r>
              <a:rPr lang="en-US" sz="2800" u="sng" dirty="0"/>
              <a:t>up to four</a:t>
            </a:r>
            <a:r>
              <a:rPr lang="en-US" sz="2800" dirty="0"/>
              <a:t> of your most important job satisfaction factors: </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36756238"/>
              </p:ext>
            </p:extLst>
          </p:nvPr>
        </p:nvGraphicFramePr>
        <p:xfrm>
          <a:off x="0" y="1524000"/>
          <a:ext cx="9144000" cy="5334003"/>
        </p:xfrm>
        <a:graphic>
          <a:graphicData uri="http://schemas.openxmlformats.org/drawingml/2006/table">
            <a:tbl>
              <a:tblPr firstRow="1" bandRow="1">
                <a:tableStyleId>{5C22544A-7EE6-4342-B048-85BDC9FD1C3A}</a:tableStyleId>
              </a:tblPr>
              <a:tblGrid>
                <a:gridCol w="7620000">
                  <a:extLst>
                    <a:ext uri="{9D8B030D-6E8A-4147-A177-3AD203B41FA5}">
                      <a16:colId xmlns:a16="http://schemas.microsoft.com/office/drawing/2014/main" val="947857031"/>
                    </a:ext>
                  </a:extLst>
                </a:gridCol>
                <a:gridCol w="1524000">
                  <a:extLst>
                    <a:ext uri="{9D8B030D-6E8A-4147-A177-3AD203B41FA5}">
                      <a16:colId xmlns:a16="http://schemas.microsoft.com/office/drawing/2014/main" val="3480700162"/>
                    </a:ext>
                  </a:extLst>
                </a:gridCol>
              </a:tblGrid>
              <a:tr h="470820">
                <a:tc>
                  <a:txBody>
                    <a:bodyPr/>
                    <a:lstStyle/>
                    <a:p>
                      <a:r>
                        <a:rPr lang="en-US" sz="1800" dirty="0"/>
                        <a:t>Item</a:t>
                      </a:r>
                    </a:p>
                  </a:txBody>
                  <a:tcPr/>
                </a:tc>
                <a:tc>
                  <a:txBody>
                    <a:bodyPr/>
                    <a:lstStyle/>
                    <a:p>
                      <a:pPr algn="ctr"/>
                      <a:r>
                        <a:rPr lang="en-US" sz="1800" dirty="0"/>
                        <a:t>% Yes</a:t>
                      </a:r>
                    </a:p>
                  </a:txBody>
                  <a:tcPr/>
                </a:tc>
                <a:extLst>
                  <a:ext uri="{0D108BD9-81ED-4DB2-BD59-A6C34878D82A}">
                    <a16:rowId xmlns:a16="http://schemas.microsoft.com/office/drawing/2014/main" val="3317514446"/>
                  </a:ext>
                </a:extLst>
              </a:tr>
              <a:tr h="374091">
                <a:tc>
                  <a:txBody>
                    <a:bodyPr/>
                    <a:lstStyle/>
                    <a:p>
                      <a:pPr algn="l" fontAlgn="b"/>
                      <a:r>
                        <a:rPr lang="en-US" sz="1800" b="0" i="0" u="none" strike="noStrike" dirty="0">
                          <a:solidFill>
                            <a:srgbClr val="000000"/>
                          </a:solidFill>
                          <a:effectLst/>
                          <a:latin typeface="Calibri" panose="020F0502020204030204" pitchFamily="34" charset="0"/>
                        </a:rPr>
                        <a:t>Compensation/Salary</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60%</a:t>
                      </a:r>
                    </a:p>
                  </a:txBody>
                  <a:tcPr marL="9525" marR="9525" marT="9525" marB="0" anchor="ctr">
                    <a:solidFill>
                      <a:schemeClr val="tx2">
                        <a:lumMod val="40000"/>
                        <a:lumOff val="60000"/>
                      </a:schemeClr>
                    </a:solidFill>
                  </a:tcPr>
                </a:tc>
                <a:extLst>
                  <a:ext uri="{0D108BD9-81ED-4DB2-BD59-A6C34878D82A}">
                    <a16:rowId xmlns:a16="http://schemas.microsoft.com/office/drawing/2014/main" val="1571517252"/>
                  </a:ext>
                </a:extLst>
              </a:tr>
              <a:tr h="374091">
                <a:tc>
                  <a:txBody>
                    <a:bodyPr/>
                    <a:lstStyle/>
                    <a:p>
                      <a:pPr algn="l" fontAlgn="b"/>
                      <a:r>
                        <a:rPr lang="en-US" sz="1800" b="0" i="0" u="none" strike="noStrike">
                          <a:solidFill>
                            <a:srgbClr val="000000"/>
                          </a:solidFill>
                          <a:effectLst/>
                          <a:latin typeface="Calibri" panose="020F0502020204030204" pitchFamily="34" charset="0"/>
                        </a:rPr>
                        <a:t>Good leadership</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53%</a:t>
                      </a:r>
                    </a:p>
                  </a:txBody>
                  <a:tcPr marL="9525" marR="9525" marT="9525" marB="0" anchor="ctr">
                    <a:solidFill>
                      <a:schemeClr val="tx2">
                        <a:lumMod val="40000"/>
                        <a:lumOff val="60000"/>
                      </a:schemeClr>
                    </a:solidFill>
                  </a:tcPr>
                </a:tc>
                <a:extLst>
                  <a:ext uri="{0D108BD9-81ED-4DB2-BD59-A6C34878D82A}">
                    <a16:rowId xmlns:a16="http://schemas.microsoft.com/office/drawing/2014/main" val="3431790104"/>
                  </a:ext>
                </a:extLst>
              </a:tr>
              <a:tr h="374091">
                <a:tc>
                  <a:txBody>
                    <a:bodyPr/>
                    <a:lstStyle/>
                    <a:p>
                      <a:pPr algn="l" fontAlgn="b"/>
                      <a:r>
                        <a:rPr lang="en-US" sz="1800" b="0" i="0" u="none" strike="noStrike">
                          <a:solidFill>
                            <a:srgbClr val="000000"/>
                          </a:solidFill>
                          <a:effectLst/>
                          <a:latin typeface="Calibri" panose="020F0502020204030204" pitchFamily="34" charset="0"/>
                        </a:rPr>
                        <a:t>Meaningful work</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52%</a:t>
                      </a:r>
                    </a:p>
                  </a:txBody>
                  <a:tcPr marL="9525" marR="9525" marT="9525" marB="0" anchor="ctr">
                    <a:solidFill>
                      <a:schemeClr val="tx2">
                        <a:lumMod val="40000"/>
                        <a:lumOff val="60000"/>
                      </a:schemeClr>
                    </a:solidFill>
                  </a:tcPr>
                </a:tc>
                <a:extLst>
                  <a:ext uri="{0D108BD9-81ED-4DB2-BD59-A6C34878D82A}">
                    <a16:rowId xmlns:a16="http://schemas.microsoft.com/office/drawing/2014/main" val="1538300746"/>
                  </a:ext>
                </a:extLst>
              </a:tr>
              <a:tr h="374091">
                <a:tc>
                  <a:txBody>
                    <a:bodyPr/>
                    <a:lstStyle/>
                    <a:p>
                      <a:pPr algn="l" fontAlgn="b"/>
                      <a:r>
                        <a:rPr lang="en-US" sz="1800" b="0" i="0" u="none" strike="noStrike">
                          <a:solidFill>
                            <a:srgbClr val="000000"/>
                          </a:solidFill>
                          <a:effectLst/>
                          <a:latin typeface="Calibri" panose="020F0502020204030204" pitchFamily="34" charset="0"/>
                        </a:rPr>
                        <a:t>Healthy culture/working conditions</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43%</a:t>
                      </a:r>
                    </a:p>
                  </a:txBody>
                  <a:tcPr marL="9525" marR="9525" marT="9525" marB="0" anchor="ctr">
                    <a:solidFill>
                      <a:schemeClr val="tx2">
                        <a:lumMod val="40000"/>
                        <a:lumOff val="60000"/>
                      </a:schemeClr>
                    </a:solidFill>
                  </a:tcPr>
                </a:tc>
                <a:extLst>
                  <a:ext uri="{0D108BD9-81ED-4DB2-BD59-A6C34878D82A}">
                    <a16:rowId xmlns:a16="http://schemas.microsoft.com/office/drawing/2014/main" val="2219971586"/>
                  </a:ext>
                </a:extLst>
              </a:tr>
              <a:tr h="374091">
                <a:tc>
                  <a:txBody>
                    <a:bodyPr/>
                    <a:lstStyle/>
                    <a:p>
                      <a:pPr algn="l" fontAlgn="b"/>
                      <a:r>
                        <a:rPr lang="en-US" sz="1800" b="0" i="0" u="none" strike="noStrike">
                          <a:solidFill>
                            <a:srgbClr val="000000"/>
                          </a:solidFill>
                          <a:effectLst/>
                          <a:latin typeface="Calibri" panose="020F0502020204030204" pitchFamily="34" charset="0"/>
                        </a:rPr>
                        <a:t>Benefits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32%</a:t>
                      </a:r>
                    </a:p>
                  </a:txBody>
                  <a:tcPr marL="9525" marR="9525" marT="9525" marB="0" anchor="ctr"/>
                </a:tc>
                <a:extLst>
                  <a:ext uri="{0D108BD9-81ED-4DB2-BD59-A6C34878D82A}">
                    <a16:rowId xmlns:a16="http://schemas.microsoft.com/office/drawing/2014/main" val="3647352632"/>
                  </a:ext>
                </a:extLst>
              </a:tr>
              <a:tr h="374091">
                <a:tc>
                  <a:txBody>
                    <a:bodyPr/>
                    <a:lstStyle/>
                    <a:p>
                      <a:pPr algn="l" fontAlgn="b"/>
                      <a:r>
                        <a:rPr lang="en-US" sz="1800" b="0" i="0" u="none" strike="noStrike">
                          <a:solidFill>
                            <a:srgbClr val="000000"/>
                          </a:solidFill>
                          <a:effectLst/>
                          <a:latin typeface="Calibri" panose="020F0502020204030204" pitchFamily="34" charset="0"/>
                        </a:rPr>
                        <a:t>Support from supervisors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a:t>
                      </a:r>
                    </a:p>
                  </a:txBody>
                  <a:tcPr marL="9525" marR="9525" marT="9525" marB="0" anchor="ctr"/>
                </a:tc>
                <a:extLst>
                  <a:ext uri="{0D108BD9-81ED-4DB2-BD59-A6C34878D82A}">
                    <a16:rowId xmlns:a16="http://schemas.microsoft.com/office/drawing/2014/main" val="1014985389"/>
                  </a:ext>
                </a:extLst>
              </a:tr>
              <a:tr h="374091">
                <a:tc>
                  <a:txBody>
                    <a:bodyPr/>
                    <a:lstStyle/>
                    <a:p>
                      <a:pPr algn="l" fontAlgn="b"/>
                      <a:r>
                        <a:rPr lang="en-US" sz="1800" b="0" i="0" u="none" strike="noStrike">
                          <a:solidFill>
                            <a:srgbClr val="000000"/>
                          </a:solidFill>
                          <a:effectLst/>
                          <a:latin typeface="Calibri" panose="020F0502020204030204" pitchFamily="34" charset="0"/>
                        </a:rPr>
                        <a:t>Support from co-workers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a:t>
                      </a:r>
                    </a:p>
                  </a:txBody>
                  <a:tcPr marL="9525" marR="9525" marT="9525" marB="0" anchor="ctr"/>
                </a:tc>
                <a:extLst>
                  <a:ext uri="{0D108BD9-81ED-4DB2-BD59-A6C34878D82A}">
                    <a16:rowId xmlns:a16="http://schemas.microsoft.com/office/drawing/2014/main" val="2802140353"/>
                  </a:ext>
                </a:extLst>
              </a:tr>
              <a:tr h="374091">
                <a:tc>
                  <a:txBody>
                    <a:bodyPr/>
                    <a:lstStyle/>
                    <a:p>
                      <a:pPr algn="l" fontAlgn="b"/>
                      <a:r>
                        <a:rPr lang="en-US" sz="1800" b="0" i="0" u="none" strike="noStrike">
                          <a:solidFill>
                            <a:srgbClr val="000000"/>
                          </a:solidFill>
                          <a:effectLst/>
                          <a:latin typeface="Calibri" panose="020F0502020204030204" pitchFamily="34" charset="0"/>
                        </a:rPr>
                        <a:t>Personal growth</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25%</a:t>
                      </a:r>
                    </a:p>
                  </a:txBody>
                  <a:tcPr marL="9525" marR="9525" marT="9525" marB="0" anchor="ctr"/>
                </a:tc>
                <a:extLst>
                  <a:ext uri="{0D108BD9-81ED-4DB2-BD59-A6C34878D82A}">
                    <a16:rowId xmlns:a16="http://schemas.microsoft.com/office/drawing/2014/main" val="1239707020"/>
                  </a:ext>
                </a:extLst>
              </a:tr>
              <a:tr h="374091">
                <a:tc>
                  <a:txBody>
                    <a:bodyPr/>
                    <a:lstStyle/>
                    <a:p>
                      <a:pPr algn="l" fontAlgn="b"/>
                      <a:r>
                        <a:rPr lang="en-US" sz="1800" b="0" i="0" u="none" strike="noStrike">
                          <a:solidFill>
                            <a:srgbClr val="000000"/>
                          </a:solidFill>
                          <a:effectLst/>
                          <a:latin typeface="Calibri" panose="020F0502020204030204" pitchFamily="34" charset="0"/>
                        </a:rPr>
                        <a:t>Job security</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21%</a:t>
                      </a:r>
                    </a:p>
                  </a:txBody>
                  <a:tcPr marL="9525" marR="9525" marT="9525" marB="0" anchor="ctr"/>
                </a:tc>
                <a:extLst>
                  <a:ext uri="{0D108BD9-81ED-4DB2-BD59-A6C34878D82A}">
                    <a16:rowId xmlns:a16="http://schemas.microsoft.com/office/drawing/2014/main" val="3699822350"/>
                  </a:ext>
                </a:extLst>
              </a:tr>
              <a:tr h="374091">
                <a:tc>
                  <a:txBody>
                    <a:bodyPr/>
                    <a:lstStyle/>
                    <a:p>
                      <a:pPr algn="l" fontAlgn="b"/>
                      <a:r>
                        <a:rPr lang="en-US" sz="1800" b="0" i="0" u="none" strike="noStrike">
                          <a:solidFill>
                            <a:srgbClr val="000000"/>
                          </a:solidFill>
                          <a:effectLst/>
                          <a:latin typeface="Calibri" panose="020F0502020204030204" pitchFamily="34" charset="0"/>
                        </a:rPr>
                        <a:t>Effective communications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19%</a:t>
                      </a:r>
                    </a:p>
                  </a:txBody>
                  <a:tcPr marL="9525" marR="9525" marT="9525" marB="0" anchor="ctr"/>
                </a:tc>
                <a:extLst>
                  <a:ext uri="{0D108BD9-81ED-4DB2-BD59-A6C34878D82A}">
                    <a16:rowId xmlns:a16="http://schemas.microsoft.com/office/drawing/2014/main" val="2123032146"/>
                  </a:ext>
                </a:extLst>
              </a:tr>
              <a:tr h="374091">
                <a:tc>
                  <a:txBody>
                    <a:bodyPr/>
                    <a:lstStyle/>
                    <a:p>
                      <a:pPr algn="l" fontAlgn="b"/>
                      <a:r>
                        <a:rPr lang="en-US" sz="1800" b="0" i="0" u="none" strike="noStrike">
                          <a:solidFill>
                            <a:srgbClr val="000000"/>
                          </a:solidFill>
                          <a:effectLst/>
                          <a:latin typeface="Calibri" panose="020F0502020204030204" pitchFamily="34" charset="0"/>
                        </a:rPr>
                        <a:t>Feeling safe in the workplace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15%</a:t>
                      </a:r>
                    </a:p>
                  </a:txBody>
                  <a:tcPr marL="9525" marR="9525" marT="9525" marB="0" anchor="ctr"/>
                </a:tc>
                <a:extLst>
                  <a:ext uri="{0D108BD9-81ED-4DB2-BD59-A6C34878D82A}">
                    <a16:rowId xmlns:a16="http://schemas.microsoft.com/office/drawing/2014/main" val="1405968538"/>
                  </a:ext>
                </a:extLst>
              </a:tr>
              <a:tr h="374091">
                <a:tc>
                  <a:txBody>
                    <a:bodyPr/>
                    <a:lstStyle/>
                    <a:p>
                      <a:pPr algn="l" fontAlgn="b"/>
                      <a:r>
                        <a:rPr lang="en-US" sz="1800" b="0" i="0" u="none" strike="noStrike">
                          <a:solidFill>
                            <a:srgbClr val="000000"/>
                          </a:solidFill>
                          <a:effectLst/>
                          <a:latin typeface="Calibri" panose="020F0502020204030204" pitchFamily="34" charset="0"/>
                        </a:rPr>
                        <a:t>Job training/professional development</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14%</a:t>
                      </a:r>
                    </a:p>
                  </a:txBody>
                  <a:tcPr marL="9525" marR="9525" marT="9525" marB="0" anchor="ctr"/>
                </a:tc>
                <a:extLst>
                  <a:ext uri="{0D108BD9-81ED-4DB2-BD59-A6C34878D82A}">
                    <a16:rowId xmlns:a16="http://schemas.microsoft.com/office/drawing/2014/main" val="235561355"/>
                  </a:ext>
                </a:extLst>
              </a:tr>
              <a:tr h="374091">
                <a:tc>
                  <a:txBody>
                    <a:bodyPr/>
                    <a:lstStyle/>
                    <a:p>
                      <a:pPr algn="l" fontAlgn="b"/>
                      <a:r>
                        <a:rPr lang="en-US" sz="1800" b="0" i="0" u="none" strike="noStrike">
                          <a:solidFill>
                            <a:srgbClr val="000000"/>
                          </a:solidFill>
                          <a:effectLst/>
                          <a:latin typeface="Calibri" panose="020F0502020204030204" pitchFamily="34" charset="0"/>
                        </a:rPr>
                        <a:t>Recognition</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8%</a:t>
                      </a:r>
                    </a:p>
                  </a:txBody>
                  <a:tcPr marL="9525" marR="9525" marT="9525" marB="0" anchor="ctr"/>
                </a:tc>
                <a:extLst>
                  <a:ext uri="{0D108BD9-81ED-4DB2-BD59-A6C34878D82A}">
                    <a16:rowId xmlns:a16="http://schemas.microsoft.com/office/drawing/2014/main" val="3798991026"/>
                  </a:ext>
                </a:extLst>
              </a:tr>
            </a:tbl>
          </a:graphicData>
        </a:graphic>
      </p:graphicFrame>
    </p:spTree>
    <p:extLst>
      <p:ext uri="{BB962C8B-B14F-4D97-AF65-F5344CB8AC3E}">
        <p14:creationId xmlns:p14="http://schemas.microsoft.com/office/powerpoint/2010/main" val="258928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p:spPr>
        <p:txBody>
          <a:bodyPr>
            <a:noAutofit/>
          </a:bodyPr>
          <a:lstStyle/>
          <a:p>
            <a:r>
              <a:rPr lang="en-US" sz="4000" b="1" dirty="0"/>
              <a:t>Overall Satisfaction</a:t>
            </a:r>
            <a:br>
              <a:rPr lang="en-US" sz="4000" dirty="0">
                <a:solidFill>
                  <a:prstClr val="black"/>
                </a:solidFill>
              </a:rPr>
            </a:br>
            <a:r>
              <a:rPr lang="en-US" sz="2400" i="1" dirty="0">
                <a:solidFill>
                  <a:prstClr val="black"/>
                </a:solidFill>
              </a:rPr>
              <a:t>Strongly agree (5), Agree (4), Disagree (2), Strongly disagree (1)</a:t>
            </a:r>
            <a:endParaRPr lang="en-US" sz="20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381882"/>
              </p:ext>
            </p:extLst>
          </p:nvPr>
        </p:nvGraphicFramePr>
        <p:xfrm>
          <a:off x="0" y="1752601"/>
          <a:ext cx="9144001" cy="5105400"/>
        </p:xfrm>
        <a:graphic>
          <a:graphicData uri="http://schemas.openxmlformats.org/drawingml/2006/table">
            <a:tbl>
              <a:tblPr firstRow="1" bandRow="1">
                <a:tableStyleId>{5C22544A-7EE6-4342-B048-85BDC9FD1C3A}</a:tableStyleId>
              </a:tblPr>
              <a:tblGrid>
                <a:gridCol w="4648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3537516926"/>
                    </a:ext>
                  </a:extLst>
                </a:gridCol>
                <a:gridCol w="1066801">
                  <a:extLst>
                    <a:ext uri="{9D8B030D-6E8A-4147-A177-3AD203B41FA5}">
                      <a16:colId xmlns:a16="http://schemas.microsoft.com/office/drawing/2014/main" val="4199274088"/>
                    </a:ext>
                  </a:extLst>
                </a:gridCol>
              </a:tblGrid>
              <a:tr h="1501056">
                <a:tc>
                  <a:txBody>
                    <a:bodyPr/>
                    <a:lstStyle/>
                    <a:p>
                      <a:r>
                        <a:rPr lang="en-US" sz="1800"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Comparison</a:t>
                      </a:r>
                      <a:endParaRPr kumimoji="0" lang="en-US" sz="1500" b="1" i="0" u="none" strike="noStrike" kern="1200" cap="none" spc="0" normalizeH="0" baseline="0" noProof="0" dirty="0">
                        <a:ln>
                          <a:noFill/>
                        </a:ln>
                        <a:solidFill>
                          <a:prstClr val="white"/>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Difference</a:t>
                      </a:r>
                    </a:p>
                  </a:txBody>
                  <a:tcPr anchor="ctr"/>
                </a:tc>
                <a:extLst>
                  <a:ext uri="{0D108BD9-81ED-4DB2-BD59-A6C34878D82A}">
                    <a16:rowId xmlns:a16="http://schemas.microsoft.com/office/drawing/2014/main" val="10000"/>
                  </a:ext>
                </a:extLst>
              </a:tr>
              <a:tr h="901086">
                <a:tc>
                  <a:txBody>
                    <a:bodyPr/>
                    <a:lstStyle/>
                    <a:p>
                      <a:pPr algn="l" fontAlgn="b"/>
                      <a:r>
                        <a:rPr lang="en-US" sz="1800" b="0" i="0" u="none" strike="noStrike" dirty="0">
                          <a:effectLst/>
                          <a:latin typeface="Calibri" panose="020F0502020204030204" pitchFamily="34" charset="0"/>
                        </a:rPr>
                        <a:t>The District has improved in the past year.</a:t>
                      </a:r>
                    </a:p>
                  </a:txBody>
                  <a:tcPr marL="9525" marR="9525" marT="9525" marB="0" anchor="ctr"/>
                </a:tc>
                <a:tc>
                  <a:txBody>
                    <a:bodyPr/>
                    <a:lstStyle/>
                    <a:p>
                      <a:pPr algn="ctr" fontAlgn="b"/>
                      <a:r>
                        <a:rPr lang="en-US" sz="1800" b="0" i="0" u="none" strike="noStrike" dirty="0">
                          <a:effectLst/>
                          <a:latin typeface="Calibri" panose="020F0502020204030204" pitchFamily="34" charset="0"/>
                        </a:rPr>
                        <a:t>87%</a:t>
                      </a:r>
                    </a:p>
                  </a:txBody>
                  <a:tcPr marL="9525" marR="9525" marT="9525" marB="0" anchor="ctr"/>
                </a:tc>
                <a:tc>
                  <a:txBody>
                    <a:bodyPr/>
                    <a:lstStyle/>
                    <a:p>
                      <a:pPr algn="ctr" fontAlgn="b"/>
                      <a:r>
                        <a:rPr lang="en-US" sz="1800" b="0" i="0" u="none" strike="noStrike" dirty="0">
                          <a:effectLst/>
                          <a:latin typeface="Calibri" panose="020F0502020204030204" pitchFamily="34" charset="0"/>
                        </a:rPr>
                        <a:t>3.90 (122)</a:t>
                      </a:r>
                    </a:p>
                  </a:txBody>
                  <a:tcPr marL="9525" marR="9525" marT="9525" marB="0" anchor="ctr"/>
                </a:tc>
                <a:tc>
                  <a:txBody>
                    <a:bodyPr/>
                    <a:lstStyle/>
                    <a:p>
                      <a:pPr algn="ctr" fontAlgn="b"/>
                      <a:r>
                        <a:rPr lang="en-US" sz="1800" b="0" i="0" u="none" strike="noStrike" dirty="0">
                          <a:effectLst/>
                          <a:latin typeface="Calibri" panose="020F0502020204030204" pitchFamily="34" charset="0"/>
                        </a:rPr>
                        <a:t>3.42</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0.48</a:t>
                      </a:r>
                    </a:p>
                  </a:txBody>
                  <a:tcPr marL="9525" marR="9525" marT="9525" marB="0" anchor="ctr"/>
                </a:tc>
                <a:extLst>
                  <a:ext uri="{0D108BD9-81ED-4DB2-BD59-A6C34878D82A}">
                    <a16:rowId xmlns:a16="http://schemas.microsoft.com/office/drawing/2014/main" val="10001"/>
                  </a:ext>
                </a:extLst>
              </a:tr>
              <a:tr h="901086">
                <a:tc>
                  <a:txBody>
                    <a:bodyPr/>
                    <a:lstStyle/>
                    <a:p>
                      <a:pPr algn="l" fontAlgn="b"/>
                      <a:r>
                        <a:rPr lang="en-US" sz="1800" b="0" i="0" u="none" strike="noStrike">
                          <a:effectLst/>
                          <a:latin typeface="Calibri" panose="020F0502020204030204" pitchFamily="34" charset="0"/>
                        </a:rPr>
                        <a:t>I am satisfied with the financial management of the District.</a:t>
                      </a:r>
                    </a:p>
                  </a:txBody>
                  <a:tcPr marL="9525" marR="9525" marT="9525" marB="0" anchor="ctr"/>
                </a:tc>
                <a:tc>
                  <a:txBody>
                    <a:bodyPr/>
                    <a:lstStyle/>
                    <a:p>
                      <a:pPr algn="ctr" fontAlgn="b"/>
                      <a:r>
                        <a:rPr lang="en-US" sz="1800" b="0" i="0" u="none" strike="noStrike" dirty="0">
                          <a:effectLst/>
                          <a:latin typeface="Calibri" panose="020F0502020204030204" pitchFamily="34" charset="0"/>
                        </a:rPr>
                        <a:t>79%</a:t>
                      </a:r>
                    </a:p>
                  </a:txBody>
                  <a:tcPr marL="9525" marR="9525" marT="9525" marB="0" anchor="ctr"/>
                </a:tc>
                <a:tc>
                  <a:txBody>
                    <a:bodyPr/>
                    <a:lstStyle/>
                    <a:p>
                      <a:pPr algn="ctr" fontAlgn="b"/>
                      <a:r>
                        <a:rPr lang="en-US" sz="1800" b="0" i="0" u="none" strike="noStrike">
                          <a:effectLst/>
                          <a:latin typeface="Calibri" panose="020F0502020204030204" pitchFamily="34" charset="0"/>
                        </a:rPr>
                        <a:t>3.65 (113)</a:t>
                      </a:r>
                    </a:p>
                  </a:txBody>
                  <a:tcPr marL="9525" marR="9525" marT="9525" marB="0" anchor="ctr"/>
                </a:tc>
                <a:tc>
                  <a:txBody>
                    <a:bodyPr/>
                    <a:lstStyle/>
                    <a:p>
                      <a:pPr algn="ctr" fontAlgn="b"/>
                      <a:r>
                        <a:rPr lang="en-US" sz="1800" b="0" i="0" u="none" strike="noStrike" dirty="0">
                          <a:effectLst/>
                          <a:latin typeface="Calibri" panose="020F0502020204030204" pitchFamily="34" charset="0"/>
                        </a:rPr>
                        <a:t>3.43</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0.21</a:t>
                      </a:r>
                    </a:p>
                  </a:txBody>
                  <a:tcPr marL="9525" marR="9525" marT="9525" marB="0" anchor="ctr"/>
                </a:tc>
                <a:extLst>
                  <a:ext uri="{0D108BD9-81ED-4DB2-BD59-A6C34878D82A}">
                    <a16:rowId xmlns:a16="http://schemas.microsoft.com/office/drawing/2014/main" val="192569907"/>
                  </a:ext>
                </a:extLst>
              </a:tr>
              <a:tr h="901086">
                <a:tc>
                  <a:txBody>
                    <a:bodyPr/>
                    <a:lstStyle/>
                    <a:p>
                      <a:pPr algn="l" fontAlgn="b"/>
                      <a:r>
                        <a:rPr lang="en-US" sz="1800" b="0" i="0" u="none" strike="noStrike">
                          <a:effectLst/>
                          <a:latin typeface="Calibri" panose="020F0502020204030204" pitchFamily="34" charset="0"/>
                        </a:rPr>
                        <a:t>All things considered, this District is a good place to work.</a:t>
                      </a:r>
                    </a:p>
                  </a:txBody>
                  <a:tcPr marL="9525" marR="9525" marT="9525" marB="0" anchor="ctr"/>
                </a:tc>
                <a:tc>
                  <a:txBody>
                    <a:bodyPr/>
                    <a:lstStyle/>
                    <a:p>
                      <a:pPr algn="ctr" fontAlgn="b"/>
                      <a:r>
                        <a:rPr lang="en-US" sz="1800" b="0" i="0" u="none" strike="noStrike">
                          <a:effectLst/>
                          <a:latin typeface="Calibri" panose="020F0502020204030204" pitchFamily="34" charset="0"/>
                        </a:rPr>
                        <a:t>92%</a:t>
                      </a:r>
                    </a:p>
                  </a:txBody>
                  <a:tcPr marL="9525" marR="9525" marT="9525" marB="0" anchor="ctr"/>
                </a:tc>
                <a:tc>
                  <a:txBody>
                    <a:bodyPr/>
                    <a:lstStyle/>
                    <a:p>
                      <a:pPr algn="ctr" fontAlgn="b"/>
                      <a:r>
                        <a:rPr lang="en-US" sz="1800" b="0" i="0" u="none" strike="noStrike">
                          <a:effectLst/>
                          <a:latin typeface="Calibri" panose="020F0502020204030204" pitchFamily="34" charset="0"/>
                        </a:rPr>
                        <a:t>4.04 (143)</a:t>
                      </a:r>
                    </a:p>
                  </a:txBody>
                  <a:tcPr marL="9525" marR="9525" marT="9525" marB="0" anchor="ctr"/>
                </a:tc>
                <a:tc>
                  <a:txBody>
                    <a:bodyPr/>
                    <a:lstStyle/>
                    <a:p>
                      <a:pPr algn="ctr" fontAlgn="b"/>
                      <a:r>
                        <a:rPr lang="en-US" sz="1800" b="0" i="0" u="none" strike="noStrike" dirty="0">
                          <a:effectLst/>
                          <a:latin typeface="Calibri" panose="020F0502020204030204" pitchFamily="34" charset="0"/>
                        </a:rPr>
                        <a:t>4.04</a:t>
                      </a:r>
                    </a:p>
                  </a:txBody>
                  <a:tcPr marL="9525" marR="9525" marT="9525" marB="0" anchor="ctr"/>
                </a:tc>
                <a:tc>
                  <a:txBody>
                    <a:bodyPr/>
                    <a:lstStyle/>
                    <a:p>
                      <a:pPr algn="ctr" fontAlgn="b"/>
                      <a:r>
                        <a:rPr lang="en-US" sz="1800" b="0" i="0" u="none" strike="noStrike" dirty="0">
                          <a:effectLst/>
                          <a:latin typeface="Calibri" panose="020F0502020204030204" pitchFamily="34" charset="0"/>
                        </a:rPr>
                        <a:t>0.00</a:t>
                      </a:r>
                    </a:p>
                  </a:txBody>
                  <a:tcPr marL="9525" marR="9525" marT="9525" marB="0" anchor="ctr"/>
                </a:tc>
                <a:extLst>
                  <a:ext uri="{0D108BD9-81ED-4DB2-BD59-A6C34878D82A}">
                    <a16:rowId xmlns:a16="http://schemas.microsoft.com/office/drawing/2014/main" val="2351712902"/>
                  </a:ext>
                </a:extLst>
              </a:tr>
              <a:tr h="901086">
                <a:tc>
                  <a:txBody>
                    <a:bodyPr/>
                    <a:lstStyle/>
                    <a:p>
                      <a:pPr algn="l" fontAlgn="b"/>
                      <a:r>
                        <a:rPr lang="en-US" sz="1800" b="0" i="0" u="none" strike="noStrike">
                          <a:effectLst/>
                          <a:latin typeface="Calibri" panose="020F0502020204030204" pitchFamily="34" charset="0"/>
                        </a:rPr>
                        <a:t>Our community supports education.  </a:t>
                      </a:r>
                    </a:p>
                  </a:txBody>
                  <a:tcPr marL="9525" marR="9525" marT="9525" marB="0" anchor="ctr"/>
                </a:tc>
                <a:tc>
                  <a:txBody>
                    <a:bodyPr/>
                    <a:lstStyle/>
                    <a:p>
                      <a:pPr algn="ctr" fontAlgn="b"/>
                      <a:r>
                        <a:rPr lang="en-US" sz="1800" b="0" i="0" u="none" strike="noStrike">
                          <a:effectLst/>
                          <a:latin typeface="Calibri" panose="020F0502020204030204" pitchFamily="34" charset="0"/>
                        </a:rPr>
                        <a:t>80%</a:t>
                      </a:r>
                    </a:p>
                  </a:txBody>
                  <a:tcPr marL="9525" marR="9525" marT="9525" marB="0" anchor="ctr"/>
                </a:tc>
                <a:tc>
                  <a:txBody>
                    <a:bodyPr/>
                    <a:lstStyle/>
                    <a:p>
                      <a:pPr algn="ctr" fontAlgn="b"/>
                      <a:r>
                        <a:rPr lang="en-US" sz="1800" b="0" i="0" u="none" strike="noStrike">
                          <a:effectLst/>
                          <a:latin typeface="Calibri" panose="020F0502020204030204" pitchFamily="34" charset="0"/>
                        </a:rPr>
                        <a:t>3.64 (136)</a:t>
                      </a:r>
                    </a:p>
                  </a:txBody>
                  <a:tcPr marL="9525" marR="9525" marT="9525" marB="0" anchor="ctr"/>
                </a:tc>
                <a:tc>
                  <a:txBody>
                    <a:bodyPr/>
                    <a:lstStyle/>
                    <a:p>
                      <a:pPr algn="ctr" fontAlgn="b"/>
                      <a:r>
                        <a:rPr lang="en-US" sz="1800" b="0" i="0" u="none" strike="noStrike">
                          <a:effectLst/>
                          <a:latin typeface="Calibri" panose="020F0502020204030204" pitchFamily="34" charset="0"/>
                        </a:rPr>
                        <a:t>3.95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-0.31</a:t>
                      </a:r>
                    </a:p>
                  </a:txBody>
                  <a:tcPr marL="9525" marR="9525" marT="9525" marB="0" anchor="ctr"/>
                </a:tc>
                <a:extLst>
                  <a:ext uri="{0D108BD9-81ED-4DB2-BD59-A6C34878D82A}">
                    <a16:rowId xmlns:a16="http://schemas.microsoft.com/office/drawing/2014/main" val="28624535"/>
                  </a:ext>
                </a:extLst>
              </a:tr>
            </a:tbl>
          </a:graphicData>
        </a:graphic>
      </p:graphicFrame>
    </p:spTree>
    <p:extLst>
      <p:ext uri="{BB962C8B-B14F-4D97-AF65-F5344CB8AC3E}">
        <p14:creationId xmlns:p14="http://schemas.microsoft.com/office/powerpoint/2010/main" val="3258341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en-US" sz="4000" b="1" dirty="0">
                <a:latin typeface="+mn-lt"/>
                <a:ea typeface="Lucida Grande"/>
                <a:cs typeface="Lucida Grande"/>
              </a:rPr>
              <a:t>What grade would you give us?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3426258"/>
              </p:ext>
            </p:extLst>
          </p:nvPr>
        </p:nvGraphicFramePr>
        <p:xfrm>
          <a:off x="0" y="1219200"/>
          <a:ext cx="91440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7465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en-US" sz="4000" b="1" dirty="0">
                <a:latin typeface="+mn-lt"/>
                <a:ea typeface="Lucida Grande"/>
                <a:cs typeface="Lucida Grande"/>
              </a:rPr>
              <a:t>How would you rate the District compared to neighboring public school districts?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1196858"/>
              </p:ext>
            </p:extLst>
          </p:nvPr>
        </p:nvGraphicFramePr>
        <p:xfrm>
          <a:off x="0" y="1219200"/>
          <a:ext cx="91440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3440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533400"/>
            <a:ext cx="8229600" cy="1143000"/>
          </a:xfrm>
        </p:spPr>
        <p:txBody>
          <a:bodyPr>
            <a:normAutofit/>
          </a:bodyPr>
          <a:lstStyle/>
          <a:p>
            <a:pPr algn="l"/>
            <a:r>
              <a:rPr lang="en-US" b="1" dirty="0"/>
              <a:t>What We Know:</a:t>
            </a:r>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47675" y="2667000"/>
            <a:ext cx="8248650" cy="1430877"/>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1000" y="5715000"/>
            <a:ext cx="1783380" cy="762000"/>
          </a:xfrm>
          <a:prstGeom prst="rect">
            <a:avLst/>
          </a:prstGeom>
          <a:noFill/>
        </p:spPr>
      </p:pic>
    </p:spTree>
    <p:extLst>
      <p:ext uri="{BB962C8B-B14F-4D97-AF65-F5344CB8AC3E}">
        <p14:creationId xmlns:p14="http://schemas.microsoft.com/office/powerpoint/2010/main" val="236276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8077200" cy="6248400"/>
          </a:xfrm>
        </p:spPr>
        <p:txBody>
          <a:bodyPr>
            <a:noAutofit/>
          </a:bodyPr>
          <a:lstStyle/>
          <a:p>
            <a:pPr marL="0" marR="0">
              <a:lnSpc>
                <a:spcPct val="125000"/>
              </a:lnSpc>
              <a:spcBef>
                <a:spcPts val="0"/>
              </a:spcBef>
              <a:spcAft>
                <a:spcPts val="800"/>
              </a:spcAft>
            </a:pPr>
            <a:r>
              <a:rPr lang="en-US" b="1" dirty="0">
                <a:latin typeface="Calibri" panose="020F0502020204030204" pitchFamily="34" charset="0"/>
                <a:ea typeface="Meiryo" panose="020B0604030504040204" pitchFamily="34" charset="-128"/>
                <a:cs typeface="Times New Roman" panose="02020603050405020304" pitchFamily="18" charset="0"/>
              </a:rPr>
              <a:t>School Perceptions Staff Engagement Indexes</a:t>
            </a:r>
            <a:br>
              <a:rPr lang="en-US" sz="3600" b="1" dirty="0">
                <a:latin typeface="Calibri" panose="020F0502020204030204" pitchFamily="34" charset="0"/>
                <a:ea typeface="Meiryo" panose="020B0604030504040204" pitchFamily="34" charset="-128"/>
                <a:cs typeface="Times New Roman" panose="02020603050405020304" pitchFamily="18" charset="0"/>
              </a:rPr>
            </a:br>
            <a:br>
              <a:rPr lang="en-US" sz="2000" dirty="0">
                <a:latin typeface="Calibri" panose="020F0502020204030204" pitchFamily="34" charset="0"/>
                <a:ea typeface="Calibri" panose="020F0502020204030204" pitchFamily="34" charset="0"/>
                <a:cs typeface="Times New Roman" panose="02020603050405020304" pitchFamily="18" charset="0"/>
              </a:rPr>
            </a:br>
            <a:r>
              <a:rPr lang="en-US" sz="2400" dirty="0">
                <a:latin typeface="Calibri" panose="020F0502020204030204" pitchFamily="34" charset="0"/>
                <a:ea typeface="Meiryo" panose="020B0604030504040204" pitchFamily="34" charset="-128"/>
                <a:cs typeface="Times New Roman" panose="02020603050405020304" pitchFamily="18" charset="0"/>
              </a:rPr>
              <a:t>There are 12 indexes of staff engagement.  The Staff Engagement Survey has key questions that feed each one, thus, producing an index score.  The score is the average of the responses from these key questions.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0101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316"/>
            <a:ext cx="9144000" cy="1453116"/>
          </a:xfrm>
        </p:spPr>
        <p:txBody>
          <a:bodyPr>
            <a:normAutofit/>
          </a:bodyPr>
          <a:lstStyle/>
          <a:p>
            <a:pPr algn="ctr"/>
            <a:r>
              <a:rPr lang="en-US" b="1" dirty="0"/>
              <a:t>12 Indexes of Staff Engagement </a:t>
            </a:r>
            <a:endParaRPr lang="en-US" dirty="0"/>
          </a:p>
        </p:txBody>
      </p:sp>
      <p:sp>
        <p:nvSpPr>
          <p:cNvPr id="3" name="Content Placeholder 2"/>
          <p:cNvSpPr>
            <a:spLocks noGrp="1"/>
          </p:cNvSpPr>
          <p:nvPr>
            <p:ph idx="1"/>
          </p:nvPr>
        </p:nvSpPr>
        <p:spPr>
          <a:xfrm>
            <a:off x="2228850" y="1447800"/>
            <a:ext cx="5314950" cy="4953000"/>
          </a:xfrm>
        </p:spPr>
        <p:txBody>
          <a:bodyPr>
            <a:normAutofit lnSpcReduction="10000"/>
          </a:bodyPr>
          <a:lstStyle/>
          <a:p>
            <a:pPr>
              <a:buFont typeface="Wingdings" panose="05000000000000000000" pitchFamily="2" charset="2"/>
              <a:buChar char="ü"/>
            </a:pPr>
            <a:r>
              <a:rPr lang="en-US" sz="2400" dirty="0"/>
              <a:t>Control over your work environment </a:t>
            </a:r>
          </a:p>
          <a:p>
            <a:pPr>
              <a:buFont typeface="Wingdings" panose="05000000000000000000" pitchFamily="2" charset="2"/>
              <a:buChar char="ü"/>
            </a:pPr>
            <a:r>
              <a:rPr lang="en-US" sz="2400" dirty="0"/>
              <a:t>Health/Stress management/Wellness </a:t>
            </a:r>
          </a:p>
          <a:p>
            <a:pPr>
              <a:buFont typeface="Wingdings" panose="05000000000000000000" pitchFamily="2" charset="2"/>
              <a:buChar char="ü"/>
            </a:pPr>
            <a:r>
              <a:rPr lang="en-US" sz="2400" dirty="0"/>
              <a:t>Workload </a:t>
            </a:r>
          </a:p>
          <a:p>
            <a:pPr>
              <a:buFont typeface="Wingdings" panose="05000000000000000000" pitchFamily="2" charset="2"/>
              <a:buChar char="ü"/>
            </a:pPr>
            <a:r>
              <a:rPr lang="en-US" sz="2400" dirty="0"/>
              <a:t>Affirmation </a:t>
            </a:r>
          </a:p>
          <a:p>
            <a:pPr>
              <a:buFont typeface="Wingdings" panose="05000000000000000000" pitchFamily="2" charset="2"/>
              <a:buChar char="ü"/>
            </a:pPr>
            <a:r>
              <a:rPr lang="en-US" sz="2400" dirty="0"/>
              <a:t>Equipped</a:t>
            </a:r>
          </a:p>
          <a:p>
            <a:pPr>
              <a:buFont typeface="Wingdings" panose="05000000000000000000" pitchFamily="2" charset="2"/>
              <a:buChar char="ü"/>
            </a:pPr>
            <a:r>
              <a:rPr lang="en-US" sz="2400" dirty="0"/>
              <a:t>Collaboration/Teamwork </a:t>
            </a:r>
          </a:p>
          <a:p>
            <a:pPr>
              <a:buFont typeface="Wingdings" panose="05000000000000000000" pitchFamily="2" charset="2"/>
              <a:buChar char="ü"/>
            </a:pPr>
            <a:r>
              <a:rPr lang="en-US" sz="2400" dirty="0"/>
              <a:t>Culture of educational excellence </a:t>
            </a:r>
          </a:p>
          <a:p>
            <a:pPr>
              <a:buFont typeface="Wingdings" panose="05000000000000000000" pitchFamily="2" charset="2"/>
              <a:buChar char="ü"/>
            </a:pPr>
            <a:r>
              <a:rPr lang="en-US" sz="2400" dirty="0"/>
              <a:t>Trust in building leadership </a:t>
            </a:r>
          </a:p>
          <a:p>
            <a:pPr>
              <a:buFont typeface="Wingdings" panose="05000000000000000000" pitchFamily="2" charset="2"/>
              <a:buChar char="ü"/>
            </a:pPr>
            <a:r>
              <a:rPr lang="en-US" sz="2400" dirty="0"/>
              <a:t>Public/Parent support/trust </a:t>
            </a:r>
          </a:p>
          <a:p>
            <a:pPr>
              <a:buFont typeface="Wingdings" panose="05000000000000000000" pitchFamily="2" charset="2"/>
              <a:buChar char="ü"/>
            </a:pPr>
            <a:r>
              <a:rPr lang="en-US" sz="2400" dirty="0"/>
              <a:t>Planning/Improvement process </a:t>
            </a:r>
          </a:p>
          <a:p>
            <a:pPr>
              <a:buFont typeface="Wingdings" panose="05000000000000000000" pitchFamily="2" charset="2"/>
              <a:buChar char="ü"/>
            </a:pPr>
            <a:r>
              <a:rPr lang="en-US" sz="2400" dirty="0"/>
              <a:t>Trust in District leadership </a:t>
            </a:r>
          </a:p>
          <a:p>
            <a:pPr>
              <a:buFont typeface="Wingdings" panose="05000000000000000000" pitchFamily="2" charset="2"/>
              <a:buChar char="ü"/>
            </a:pPr>
            <a:r>
              <a:rPr lang="en-US" sz="2400" dirty="0"/>
              <a:t>Communications </a:t>
            </a:r>
          </a:p>
          <a:p>
            <a:pPr marL="0" indent="0">
              <a:buNone/>
            </a:pPr>
            <a:endParaRPr lang="en-US" sz="1200" i="1" dirty="0">
              <a:cs typeface="Verdana" pitchFamily="34" charset="0"/>
            </a:endParaRPr>
          </a:p>
        </p:txBody>
      </p:sp>
      <p:sp>
        <p:nvSpPr>
          <p:cNvPr id="2" name="TextBox 1">
            <a:extLst>
              <a:ext uri="{FF2B5EF4-FFF2-40B4-BE49-F238E27FC236}">
                <a16:creationId xmlns:a16="http://schemas.microsoft.com/office/drawing/2014/main" id="{67C40526-4CCD-4FF5-BE5B-A03C2C07A070}"/>
              </a:ext>
            </a:extLst>
          </p:cNvPr>
          <p:cNvSpPr txBox="1"/>
          <p:nvPr/>
        </p:nvSpPr>
        <p:spPr>
          <a:xfrm>
            <a:off x="466725" y="2047845"/>
            <a:ext cx="1676400" cy="400110"/>
          </a:xfrm>
          <a:prstGeom prst="rect">
            <a:avLst/>
          </a:prstGeom>
          <a:noFill/>
        </p:spPr>
        <p:txBody>
          <a:bodyPr wrap="square" rtlCol="0">
            <a:spAutoFit/>
          </a:bodyPr>
          <a:lstStyle/>
          <a:p>
            <a:r>
              <a:rPr lang="en-US" sz="2000" b="1" dirty="0"/>
              <a:t>People</a:t>
            </a:r>
            <a:endParaRPr lang="en-US" b="1" dirty="0"/>
          </a:p>
        </p:txBody>
      </p:sp>
      <p:sp>
        <p:nvSpPr>
          <p:cNvPr id="5" name="TextBox 4">
            <a:extLst>
              <a:ext uri="{FF2B5EF4-FFF2-40B4-BE49-F238E27FC236}">
                <a16:creationId xmlns:a16="http://schemas.microsoft.com/office/drawing/2014/main" id="{BD7AE17E-D01B-4FEA-A516-9F5A7469E91C}"/>
              </a:ext>
            </a:extLst>
          </p:cNvPr>
          <p:cNvSpPr txBox="1"/>
          <p:nvPr/>
        </p:nvSpPr>
        <p:spPr>
          <a:xfrm>
            <a:off x="466725" y="3638490"/>
            <a:ext cx="1676400" cy="400110"/>
          </a:xfrm>
          <a:prstGeom prst="rect">
            <a:avLst/>
          </a:prstGeom>
          <a:noFill/>
        </p:spPr>
        <p:txBody>
          <a:bodyPr wrap="square" rtlCol="0">
            <a:spAutoFit/>
          </a:bodyPr>
          <a:lstStyle/>
          <a:p>
            <a:r>
              <a:rPr lang="en-US" sz="2000" b="1" dirty="0"/>
              <a:t>Place</a:t>
            </a:r>
            <a:endParaRPr lang="en-US" b="1" dirty="0"/>
          </a:p>
        </p:txBody>
      </p:sp>
      <p:sp>
        <p:nvSpPr>
          <p:cNvPr id="6" name="TextBox 5">
            <a:extLst>
              <a:ext uri="{FF2B5EF4-FFF2-40B4-BE49-F238E27FC236}">
                <a16:creationId xmlns:a16="http://schemas.microsoft.com/office/drawing/2014/main" id="{171765B0-4293-45CB-80DC-1E18C9ABB2AB}"/>
              </a:ext>
            </a:extLst>
          </p:cNvPr>
          <p:cNvSpPr txBox="1"/>
          <p:nvPr/>
        </p:nvSpPr>
        <p:spPr>
          <a:xfrm>
            <a:off x="466725" y="5238690"/>
            <a:ext cx="1676400" cy="400110"/>
          </a:xfrm>
          <a:prstGeom prst="rect">
            <a:avLst/>
          </a:prstGeom>
          <a:noFill/>
        </p:spPr>
        <p:txBody>
          <a:bodyPr wrap="square" rtlCol="0">
            <a:spAutoFit/>
          </a:bodyPr>
          <a:lstStyle/>
          <a:p>
            <a:r>
              <a:rPr lang="en-US" sz="2000" b="1" dirty="0"/>
              <a:t>Process</a:t>
            </a:r>
            <a:endParaRPr lang="en-US" b="1" dirty="0"/>
          </a:p>
        </p:txBody>
      </p:sp>
      <p:sp>
        <p:nvSpPr>
          <p:cNvPr id="7" name="Left Brace 6">
            <a:extLst>
              <a:ext uri="{FF2B5EF4-FFF2-40B4-BE49-F238E27FC236}">
                <a16:creationId xmlns:a16="http://schemas.microsoft.com/office/drawing/2014/main" id="{2F2AAC3E-44E6-4391-A8B4-697D008B319C}"/>
              </a:ext>
            </a:extLst>
          </p:cNvPr>
          <p:cNvSpPr/>
          <p:nvPr/>
        </p:nvSpPr>
        <p:spPr>
          <a:xfrm>
            <a:off x="1524000" y="1600200"/>
            <a:ext cx="533400" cy="1295400"/>
          </a:xfrm>
          <a:prstGeom prst="leftBrace">
            <a:avLst>
              <a:gd name="adj1" fmla="val 8333"/>
              <a:gd name="adj2" fmla="val 50775"/>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 name="Left Brace 7">
            <a:extLst>
              <a:ext uri="{FF2B5EF4-FFF2-40B4-BE49-F238E27FC236}">
                <a16:creationId xmlns:a16="http://schemas.microsoft.com/office/drawing/2014/main" id="{11052563-129C-4618-BFDC-6A977459A8D9}"/>
              </a:ext>
            </a:extLst>
          </p:cNvPr>
          <p:cNvSpPr/>
          <p:nvPr/>
        </p:nvSpPr>
        <p:spPr>
          <a:xfrm>
            <a:off x="1524000" y="3200400"/>
            <a:ext cx="533400" cy="1295400"/>
          </a:xfrm>
          <a:prstGeom prst="leftBrace">
            <a:avLst>
              <a:gd name="adj1" fmla="val 8333"/>
              <a:gd name="adj2" fmla="val 50775"/>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9" name="Left Brace 8">
            <a:extLst>
              <a:ext uri="{FF2B5EF4-FFF2-40B4-BE49-F238E27FC236}">
                <a16:creationId xmlns:a16="http://schemas.microsoft.com/office/drawing/2014/main" id="{C2E3C7CD-F698-4D88-93C3-BD19086ADC86}"/>
              </a:ext>
            </a:extLst>
          </p:cNvPr>
          <p:cNvSpPr/>
          <p:nvPr/>
        </p:nvSpPr>
        <p:spPr>
          <a:xfrm>
            <a:off x="1524000" y="4800600"/>
            <a:ext cx="533400" cy="1295400"/>
          </a:xfrm>
          <a:prstGeom prst="leftBrace">
            <a:avLst>
              <a:gd name="adj1" fmla="val 8333"/>
              <a:gd name="adj2" fmla="val 50775"/>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25497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en-US" b="1" dirty="0"/>
              <a:t>People</a:t>
            </a:r>
            <a:endParaRPr lang="en-US" sz="5400" b="1" dirty="0"/>
          </a:p>
        </p:txBody>
      </p:sp>
      <p:sp>
        <p:nvSpPr>
          <p:cNvPr id="3" name="Content Placeholder 2"/>
          <p:cNvSpPr>
            <a:spLocks noGrp="1"/>
          </p:cNvSpPr>
          <p:nvPr>
            <p:ph idx="1"/>
          </p:nvPr>
        </p:nvSpPr>
        <p:spPr>
          <a:xfrm>
            <a:off x="685800" y="1447800"/>
            <a:ext cx="7620000" cy="4648200"/>
          </a:xfrm>
        </p:spPr>
        <p:txBody>
          <a:bodyPr>
            <a:normAutofit fontScale="70000" lnSpcReduction="20000"/>
          </a:bodyPr>
          <a:lstStyle/>
          <a:p>
            <a:pPr lvl="0"/>
            <a:r>
              <a:rPr lang="en-US" sz="4600" dirty="0"/>
              <a:t>Control over your work environment </a:t>
            </a:r>
          </a:p>
          <a:p>
            <a:pPr marL="0" indent="0">
              <a:buNone/>
            </a:pPr>
            <a:r>
              <a:rPr lang="en-US" sz="3000" dirty="0"/>
              <a:t>     I can control the variables that determine success</a:t>
            </a:r>
          </a:p>
          <a:p>
            <a:endParaRPr lang="en-US" i="1" dirty="0"/>
          </a:p>
          <a:p>
            <a:pPr lvl="0"/>
            <a:r>
              <a:rPr lang="en-US" sz="4600" dirty="0"/>
              <a:t>Health/Stress Management/Wellness</a:t>
            </a:r>
          </a:p>
          <a:p>
            <a:pPr marL="0" indent="0">
              <a:buNone/>
            </a:pPr>
            <a:r>
              <a:rPr lang="en-US" dirty="0"/>
              <a:t>     </a:t>
            </a:r>
            <a:r>
              <a:rPr lang="en-US" sz="3000" dirty="0"/>
              <a:t>My stress level is sustainable</a:t>
            </a:r>
            <a:br>
              <a:rPr lang="en-US" dirty="0"/>
            </a:br>
            <a:endParaRPr lang="en-US" dirty="0"/>
          </a:p>
          <a:p>
            <a:pPr lvl="0"/>
            <a:r>
              <a:rPr lang="en-US" sz="4600" dirty="0"/>
              <a:t>Workload </a:t>
            </a:r>
          </a:p>
          <a:p>
            <a:pPr marL="0" indent="0">
              <a:buNone/>
            </a:pPr>
            <a:r>
              <a:rPr lang="en-US" dirty="0"/>
              <a:t>     </a:t>
            </a:r>
            <a:r>
              <a:rPr lang="en-US" sz="3000" dirty="0"/>
              <a:t>My workload/life balance is sustainable</a:t>
            </a:r>
            <a:br>
              <a:rPr lang="en-US" i="1" dirty="0"/>
            </a:br>
            <a:endParaRPr lang="en-US" i="1" dirty="0"/>
          </a:p>
          <a:p>
            <a:pPr lvl="0"/>
            <a:r>
              <a:rPr lang="en-US" sz="4600" dirty="0"/>
              <a:t>Affirmation </a:t>
            </a:r>
          </a:p>
          <a:p>
            <a:pPr marL="0" indent="0">
              <a:buNone/>
            </a:pPr>
            <a:r>
              <a:rPr lang="en-US" sz="3000" dirty="0"/>
              <a:t>     I am valued, including compensation, recognition from leadership    </a:t>
            </a:r>
          </a:p>
          <a:p>
            <a:pPr marL="0" indent="0">
              <a:buNone/>
            </a:pPr>
            <a:r>
              <a:rPr lang="en-US" sz="3000" dirty="0"/>
              <a:t>     and supported by our community</a:t>
            </a:r>
          </a:p>
          <a:p>
            <a:endParaRPr lang="en-US" dirty="0"/>
          </a:p>
        </p:txBody>
      </p:sp>
    </p:spTree>
    <p:extLst>
      <p:ext uri="{BB962C8B-B14F-4D97-AF65-F5344CB8AC3E}">
        <p14:creationId xmlns:p14="http://schemas.microsoft.com/office/powerpoint/2010/main" val="1966316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b="1" dirty="0"/>
              <a:t>Place</a:t>
            </a:r>
            <a:endParaRPr lang="en-US" sz="5400" b="1" dirty="0"/>
          </a:p>
        </p:txBody>
      </p:sp>
      <p:sp>
        <p:nvSpPr>
          <p:cNvPr id="3" name="Content Placeholder 2"/>
          <p:cNvSpPr>
            <a:spLocks noGrp="1"/>
          </p:cNvSpPr>
          <p:nvPr>
            <p:ph idx="1"/>
          </p:nvPr>
        </p:nvSpPr>
        <p:spPr>
          <a:xfrm>
            <a:off x="685800" y="1447800"/>
            <a:ext cx="7772400" cy="4724400"/>
          </a:xfrm>
        </p:spPr>
        <p:txBody>
          <a:bodyPr>
            <a:normAutofit fontScale="55000" lnSpcReduction="20000"/>
          </a:bodyPr>
          <a:lstStyle/>
          <a:p>
            <a:pPr lvl="0"/>
            <a:r>
              <a:rPr lang="en-US" sz="5900" dirty="0"/>
              <a:t>Equipped</a:t>
            </a:r>
          </a:p>
          <a:p>
            <a:pPr marL="0" indent="0">
              <a:buNone/>
            </a:pPr>
            <a:r>
              <a:rPr lang="en-US" sz="4000" dirty="0"/>
              <a:t>      I have the tools and training to be successful</a:t>
            </a:r>
            <a:br>
              <a:rPr lang="en-US" sz="4000" dirty="0"/>
            </a:br>
            <a:endParaRPr lang="en-US" sz="4000" dirty="0"/>
          </a:p>
          <a:p>
            <a:pPr lvl="0"/>
            <a:r>
              <a:rPr lang="en-US" sz="5900" dirty="0"/>
              <a:t>Collaboration/Teamwork </a:t>
            </a:r>
          </a:p>
          <a:p>
            <a:pPr marL="0" indent="0">
              <a:buNone/>
            </a:pPr>
            <a:r>
              <a:rPr lang="en-US" sz="4000" dirty="0"/>
              <a:t>       I have the support of my coworkers and healthy working    </a:t>
            </a:r>
          </a:p>
          <a:p>
            <a:pPr marL="0" indent="0">
              <a:buNone/>
            </a:pPr>
            <a:r>
              <a:rPr lang="en-US" sz="4000" dirty="0"/>
              <a:t>       relationships</a:t>
            </a:r>
            <a:br>
              <a:rPr lang="en-US" sz="4000" dirty="0"/>
            </a:br>
            <a:endParaRPr lang="en-US" sz="4000" dirty="0"/>
          </a:p>
          <a:p>
            <a:pPr lvl="0"/>
            <a:r>
              <a:rPr lang="en-US" sz="5800" dirty="0"/>
              <a:t>Culture of educational excellence </a:t>
            </a:r>
          </a:p>
          <a:p>
            <a:pPr marL="0" indent="0">
              <a:buNone/>
            </a:pPr>
            <a:r>
              <a:rPr lang="en-US" sz="4000" dirty="0"/>
              <a:t>      We have high expectations and pride in our work</a:t>
            </a:r>
            <a:br>
              <a:rPr lang="en-US" sz="4000" dirty="0"/>
            </a:br>
            <a:endParaRPr lang="en-US" sz="4000" dirty="0"/>
          </a:p>
          <a:p>
            <a:pPr lvl="0"/>
            <a:r>
              <a:rPr lang="en-US" sz="5800" dirty="0"/>
              <a:t>Trust in building leadership </a:t>
            </a:r>
          </a:p>
          <a:p>
            <a:pPr marL="0" indent="0">
              <a:buNone/>
            </a:pPr>
            <a:r>
              <a:rPr lang="en-US" sz="4000" dirty="0"/>
              <a:t>       I trust our building leadership</a:t>
            </a:r>
          </a:p>
          <a:p>
            <a:endParaRPr lang="en-US" dirty="0"/>
          </a:p>
        </p:txBody>
      </p:sp>
    </p:spTree>
    <p:extLst>
      <p:ext uri="{BB962C8B-B14F-4D97-AF65-F5344CB8AC3E}">
        <p14:creationId xmlns:p14="http://schemas.microsoft.com/office/powerpoint/2010/main" val="842453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50" y="0"/>
            <a:ext cx="9159949" cy="1295400"/>
          </a:xfrm>
        </p:spPr>
        <p:txBody>
          <a:bodyPr>
            <a:normAutofit/>
          </a:bodyPr>
          <a:lstStyle/>
          <a:p>
            <a:r>
              <a:rPr lang="en-US" b="1" dirty="0"/>
              <a:t>Process</a:t>
            </a:r>
            <a:endParaRPr lang="en-US" sz="5400" b="1" dirty="0"/>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pPr lvl="0"/>
            <a:r>
              <a:rPr lang="en-US" sz="5800" dirty="0"/>
              <a:t>Public/Parent Support/Trust </a:t>
            </a:r>
          </a:p>
          <a:p>
            <a:pPr marL="0" indent="0">
              <a:buNone/>
            </a:pPr>
            <a:r>
              <a:rPr lang="en-US" sz="4000" dirty="0"/>
              <a:t>      We are supported and trusted by our parents/community</a:t>
            </a:r>
            <a:br>
              <a:rPr lang="en-US" sz="4000" dirty="0"/>
            </a:br>
            <a:endParaRPr lang="en-US" sz="4000" dirty="0"/>
          </a:p>
          <a:p>
            <a:pPr lvl="0"/>
            <a:r>
              <a:rPr lang="en-US" sz="5800" dirty="0"/>
              <a:t>Planning/Improvement Process </a:t>
            </a:r>
          </a:p>
          <a:p>
            <a:pPr marL="0" indent="0">
              <a:buNone/>
            </a:pPr>
            <a:r>
              <a:rPr lang="en-US" sz="4000" dirty="0"/>
              <a:t>      We have an effective planning process with continuous feedback,       </a:t>
            </a:r>
          </a:p>
          <a:p>
            <a:pPr marL="0" indent="0">
              <a:buNone/>
            </a:pPr>
            <a:r>
              <a:rPr lang="en-US" sz="4000" dirty="0"/>
              <a:t>      review and adjustment</a:t>
            </a:r>
            <a:br>
              <a:rPr lang="en-US" sz="4000" dirty="0"/>
            </a:br>
            <a:endParaRPr lang="en-US" sz="4000" dirty="0"/>
          </a:p>
          <a:p>
            <a:pPr lvl="0"/>
            <a:r>
              <a:rPr lang="en-US" sz="5800" dirty="0"/>
              <a:t>Trust in District leadership</a:t>
            </a:r>
          </a:p>
          <a:p>
            <a:pPr marL="0" indent="0">
              <a:buNone/>
            </a:pPr>
            <a:r>
              <a:rPr lang="en-US" sz="4000" dirty="0"/>
              <a:t>      I trust our District Administration and School Board</a:t>
            </a:r>
            <a:br>
              <a:rPr lang="en-US" sz="4000" dirty="0"/>
            </a:br>
            <a:endParaRPr lang="en-US" sz="4000" dirty="0"/>
          </a:p>
          <a:p>
            <a:pPr lvl="0"/>
            <a:r>
              <a:rPr lang="en-US" sz="5800" dirty="0"/>
              <a:t>Communications </a:t>
            </a:r>
          </a:p>
          <a:p>
            <a:pPr marL="0" indent="0">
              <a:buNone/>
            </a:pPr>
            <a:r>
              <a:rPr lang="en-US" sz="4000" dirty="0"/>
              <a:t>      Information is shared with me in a timely and effective manner</a:t>
            </a:r>
          </a:p>
          <a:p>
            <a:endParaRPr lang="en-US" dirty="0"/>
          </a:p>
        </p:txBody>
      </p:sp>
    </p:spTree>
    <p:extLst>
      <p:ext uri="{BB962C8B-B14F-4D97-AF65-F5344CB8AC3E}">
        <p14:creationId xmlns:p14="http://schemas.microsoft.com/office/powerpoint/2010/main" val="19165409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noAutofit/>
          </a:bodyPr>
          <a:lstStyle/>
          <a:p>
            <a:r>
              <a:rPr lang="en-US" sz="3800" b="1" dirty="0"/>
              <a:t>How do your index scores compare to similar schools?</a:t>
            </a:r>
            <a:br>
              <a:rPr lang="en-US" sz="3600" b="1" dirty="0"/>
            </a:br>
            <a:r>
              <a:rPr lang="en-US" sz="2700" i="1" dirty="0">
                <a:solidFill>
                  <a:prstClr val="black"/>
                </a:solidFill>
              </a:rPr>
              <a:t>Strongly agree (5), Agree (4), Disagree (2), Strongly disagree (1)</a:t>
            </a:r>
            <a:endParaRPr lang="en-US" sz="4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7656393"/>
              </p:ext>
            </p:extLst>
          </p:nvPr>
        </p:nvGraphicFramePr>
        <p:xfrm>
          <a:off x="0" y="1600200"/>
          <a:ext cx="9144000" cy="5257802"/>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947857031"/>
                    </a:ext>
                  </a:extLst>
                </a:gridCol>
                <a:gridCol w="1371600">
                  <a:extLst>
                    <a:ext uri="{9D8B030D-6E8A-4147-A177-3AD203B41FA5}">
                      <a16:colId xmlns:a16="http://schemas.microsoft.com/office/drawing/2014/main" val="3480700162"/>
                    </a:ext>
                  </a:extLst>
                </a:gridCol>
                <a:gridCol w="1219200">
                  <a:extLst>
                    <a:ext uri="{9D8B030D-6E8A-4147-A177-3AD203B41FA5}">
                      <a16:colId xmlns:a16="http://schemas.microsoft.com/office/drawing/2014/main" val="3484357274"/>
                    </a:ext>
                  </a:extLst>
                </a:gridCol>
                <a:gridCol w="1219200">
                  <a:extLst>
                    <a:ext uri="{9D8B030D-6E8A-4147-A177-3AD203B41FA5}">
                      <a16:colId xmlns:a16="http://schemas.microsoft.com/office/drawing/2014/main" val="4267621600"/>
                    </a:ext>
                  </a:extLst>
                </a:gridCol>
              </a:tblGrid>
              <a:tr h="445094">
                <a:tc>
                  <a:txBody>
                    <a:bodyPr/>
                    <a:lstStyle/>
                    <a:p>
                      <a:pPr algn="l" fontAlgn="b"/>
                      <a:r>
                        <a:rPr lang="en-US" sz="1800" b="1" i="0" u="none" strike="noStrike" dirty="0">
                          <a:solidFill>
                            <a:schemeClr val="bg1"/>
                          </a:solidFill>
                          <a:effectLst/>
                          <a:latin typeface="+mn-lt"/>
                        </a:rPr>
                        <a:t>Index</a:t>
                      </a:r>
                      <a:endParaRPr lang="en-US" sz="1600" b="1" i="0" u="none" strike="noStrike" dirty="0">
                        <a:solidFill>
                          <a:schemeClr val="bg1"/>
                        </a:solidFill>
                        <a:effectLst/>
                        <a:latin typeface="+mn-lt"/>
                      </a:endParaRPr>
                    </a:p>
                  </a:txBody>
                  <a:tcPr marL="9525" marR="9525" marT="9525" marB="0" anchor="ctr"/>
                </a:tc>
                <a:tc>
                  <a:txBody>
                    <a:bodyPr/>
                    <a:lstStyle/>
                    <a:p>
                      <a:pPr algn="ctr" fontAlgn="b"/>
                      <a:r>
                        <a:rPr lang="en-US" sz="1800" b="1" i="0" u="none" strike="noStrike" dirty="0">
                          <a:solidFill>
                            <a:schemeClr val="bg1"/>
                          </a:solidFill>
                          <a:effectLst/>
                          <a:latin typeface="+mn-lt"/>
                        </a:rPr>
                        <a:t>Average (n)</a:t>
                      </a:r>
                    </a:p>
                  </a:txBody>
                  <a:tcPr marL="9525" marR="9525" marT="9525" marB="0" anchor="ctr"/>
                </a:tc>
                <a:tc>
                  <a:txBody>
                    <a:bodyPr/>
                    <a:lstStyle/>
                    <a:p>
                      <a:pPr algn="ctr" fontAlgn="b"/>
                      <a:r>
                        <a:rPr lang="en-US" sz="1800" b="1" i="0" u="none" strike="noStrike" dirty="0">
                          <a:solidFill>
                            <a:schemeClr val="bg1"/>
                          </a:solidFill>
                          <a:effectLst/>
                          <a:latin typeface="+mn-lt"/>
                        </a:rPr>
                        <a:t>Comparison</a:t>
                      </a:r>
                    </a:p>
                  </a:txBody>
                  <a:tcPr marL="9525" marR="9525" marT="9525" marB="0" anchor="ctr"/>
                </a:tc>
                <a:tc>
                  <a:txBody>
                    <a:bodyPr/>
                    <a:lstStyle/>
                    <a:p>
                      <a:pPr algn="ctr" fontAlgn="b"/>
                      <a:r>
                        <a:rPr lang="en-US" sz="1800" b="1" i="0" u="none" strike="noStrike" dirty="0">
                          <a:solidFill>
                            <a:schemeClr val="bg1"/>
                          </a:solidFill>
                          <a:effectLst/>
                          <a:latin typeface="+mn-lt"/>
                        </a:rPr>
                        <a:t>Difference</a:t>
                      </a:r>
                    </a:p>
                  </a:txBody>
                  <a:tcPr marL="9525" marR="9525" marT="9525" marB="0" anchor="ctr"/>
                </a:tc>
                <a:extLst>
                  <a:ext uri="{0D108BD9-81ED-4DB2-BD59-A6C34878D82A}">
                    <a16:rowId xmlns:a16="http://schemas.microsoft.com/office/drawing/2014/main" val="3317514446"/>
                  </a:ext>
                </a:extLst>
              </a:tr>
              <a:tr h="401059">
                <a:tc>
                  <a:txBody>
                    <a:bodyPr/>
                    <a:lstStyle/>
                    <a:p>
                      <a:pPr algn="l" fontAlgn="b"/>
                      <a:r>
                        <a:rPr lang="en-US" sz="1800" b="0" i="0" u="none" strike="noStrike" dirty="0">
                          <a:effectLst/>
                          <a:latin typeface="+mn-lt"/>
                        </a:rPr>
                        <a:t>Trust in building leadership</a:t>
                      </a:r>
                    </a:p>
                  </a:txBody>
                  <a:tcPr marL="9525" marR="9525" marT="9525" marB="0" anchor="ctr"/>
                </a:tc>
                <a:tc>
                  <a:txBody>
                    <a:bodyPr/>
                    <a:lstStyle/>
                    <a:p>
                      <a:pPr algn="ctr" fontAlgn="b"/>
                      <a:r>
                        <a:rPr lang="en-US" sz="1800" b="0" i="0" u="none" strike="noStrike" dirty="0">
                          <a:effectLst/>
                          <a:latin typeface="+mn-lt"/>
                        </a:rPr>
                        <a:t>3.97 (158)</a:t>
                      </a:r>
                    </a:p>
                  </a:txBody>
                  <a:tcPr marL="9525" marR="9525" marT="9525" marB="0" anchor="ctr"/>
                </a:tc>
                <a:tc>
                  <a:txBody>
                    <a:bodyPr/>
                    <a:lstStyle/>
                    <a:p>
                      <a:pPr algn="ctr" fontAlgn="b"/>
                      <a:r>
                        <a:rPr lang="en-US" sz="1800" b="0" i="0" u="none" strike="noStrike">
                          <a:effectLst/>
                          <a:latin typeface="+mn-lt"/>
                        </a:rPr>
                        <a:t>3.68</a:t>
                      </a:r>
                    </a:p>
                  </a:txBody>
                  <a:tcPr marL="9525" marR="9525" marT="9525" marB="0" anchor="ctr"/>
                </a:tc>
                <a:tc>
                  <a:txBody>
                    <a:bodyPr/>
                    <a:lstStyle/>
                    <a:p>
                      <a:pPr algn="ctr" fontAlgn="b"/>
                      <a:r>
                        <a:rPr lang="en-US" sz="1800" b="0" i="0" u="none" strike="noStrike">
                          <a:solidFill>
                            <a:srgbClr val="000000"/>
                          </a:solidFill>
                          <a:effectLst/>
                          <a:latin typeface="+mn-lt"/>
                        </a:rPr>
                        <a:t>0.30</a:t>
                      </a:r>
                    </a:p>
                  </a:txBody>
                  <a:tcPr marL="9525" marR="9525" marT="9525" marB="0" anchor="ctr"/>
                </a:tc>
                <a:extLst>
                  <a:ext uri="{0D108BD9-81ED-4DB2-BD59-A6C34878D82A}">
                    <a16:rowId xmlns:a16="http://schemas.microsoft.com/office/drawing/2014/main" val="1571517252"/>
                  </a:ext>
                </a:extLst>
              </a:tr>
              <a:tr h="401059">
                <a:tc>
                  <a:txBody>
                    <a:bodyPr/>
                    <a:lstStyle/>
                    <a:p>
                      <a:pPr algn="l" fontAlgn="b"/>
                      <a:r>
                        <a:rPr lang="en-US" sz="1800" b="0" i="0" u="none" strike="noStrike">
                          <a:effectLst/>
                          <a:latin typeface="+mn-lt"/>
                        </a:rPr>
                        <a:t>Trust in District leadership</a:t>
                      </a:r>
                    </a:p>
                  </a:txBody>
                  <a:tcPr marL="9525" marR="9525" marT="9525" marB="0" anchor="ctr"/>
                </a:tc>
                <a:tc>
                  <a:txBody>
                    <a:bodyPr/>
                    <a:lstStyle/>
                    <a:p>
                      <a:pPr algn="ctr" fontAlgn="b"/>
                      <a:r>
                        <a:rPr lang="en-US" sz="1800" b="0" i="0" u="none" strike="noStrike" dirty="0">
                          <a:effectLst/>
                          <a:latin typeface="+mn-lt"/>
                        </a:rPr>
                        <a:t>3.95 (137)</a:t>
                      </a:r>
                    </a:p>
                  </a:txBody>
                  <a:tcPr marL="9525" marR="9525" marT="9525" marB="0" anchor="ctr"/>
                </a:tc>
                <a:tc>
                  <a:txBody>
                    <a:bodyPr/>
                    <a:lstStyle/>
                    <a:p>
                      <a:pPr algn="ctr" fontAlgn="b"/>
                      <a:r>
                        <a:rPr lang="en-US" sz="1800" b="0" i="0" u="none" strike="noStrike" dirty="0">
                          <a:effectLst/>
                          <a:latin typeface="+mn-lt"/>
                        </a:rPr>
                        <a:t>3.68</a:t>
                      </a:r>
                    </a:p>
                  </a:txBody>
                  <a:tcPr marL="9525" marR="9525" marT="9525" marB="0" anchor="ctr"/>
                </a:tc>
                <a:tc>
                  <a:txBody>
                    <a:bodyPr/>
                    <a:lstStyle/>
                    <a:p>
                      <a:pPr algn="ctr" fontAlgn="b"/>
                      <a:r>
                        <a:rPr lang="en-US" sz="1800" b="0" i="0" u="none" strike="noStrike">
                          <a:solidFill>
                            <a:srgbClr val="000000"/>
                          </a:solidFill>
                          <a:effectLst/>
                          <a:latin typeface="+mn-lt"/>
                        </a:rPr>
                        <a:t>0.27</a:t>
                      </a:r>
                    </a:p>
                  </a:txBody>
                  <a:tcPr marL="9525" marR="9525" marT="9525" marB="0" anchor="ctr"/>
                </a:tc>
                <a:extLst>
                  <a:ext uri="{0D108BD9-81ED-4DB2-BD59-A6C34878D82A}">
                    <a16:rowId xmlns:a16="http://schemas.microsoft.com/office/drawing/2014/main" val="1239707020"/>
                  </a:ext>
                </a:extLst>
              </a:tr>
              <a:tr h="401059">
                <a:tc>
                  <a:txBody>
                    <a:bodyPr/>
                    <a:lstStyle/>
                    <a:p>
                      <a:pPr algn="l" fontAlgn="b"/>
                      <a:r>
                        <a:rPr lang="en-US" sz="1800" b="0" i="0" u="none" strike="noStrike">
                          <a:effectLst/>
                          <a:latin typeface="+mn-lt"/>
                        </a:rPr>
                        <a:t>Workload</a:t>
                      </a:r>
                    </a:p>
                  </a:txBody>
                  <a:tcPr marL="9525" marR="9525" marT="9525" marB="0" anchor="ctr"/>
                </a:tc>
                <a:tc>
                  <a:txBody>
                    <a:bodyPr/>
                    <a:lstStyle/>
                    <a:p>
                      <a:pPr algn="ctr" fontAlgn="b"/>
                      <a:r>
                        <a:rPr lang="en-US" sz="1800" b="0" i="0" u="none" strike="noStrike" dirty="0">
                          <a:effectLst/>
                          <a:latin typeface="+mn-lt"/>
                        </a:rPr>
                        <a:t>3.75 (173)</a:t>
                      </a:r>
                    </a:p>
                  </a:txBody>
                  <a:tcPr marL="9525" marR="9525" marT="9525" marB="0" anchor="ctr"/>
                </a:tc>
                <a:tc>
                  <a:txBody>
                    <a:bodyPr/>
                    <a:lstStyle/>
                    <a:p>
                      <a:pPr algn="ctr" fontAlgn="b"/>
                      <a:r>
                        <a:rPr lang="en-US" sz="1800" b="0" i="0" u="none" strike="noStrike" dirty="0">
                          <a:effectLst/>
                          <a:latin typeface="+mn-lt"/>
                        </a:rPr>
                        <a:t>3.55</a:t>
                      </a:r>
                    </a:p>
                  </a:txBody>
                  <a:tcPr marL="9525" marR="9525" marT="9525" marB="0" anchor="ctr"/>
                </a:tc>
                <a:tc>
                  <a:txBody>
                    <a:bodyPr/>
                    <a:lstStyle/>
                    <a:p>
                      <a:pPr algn="ctr" fontAlgn="b"/>
                      <a:r>
                        <a:rPr lang="en-US" sz="1800" b="0" i="0" u="none" strike="noStrike">
                          <a:solidFill>
                            <a:srgbClr val="000000"/>
                          </a:solidFill>
                          <a:effectLst/>
                          <a:latin typeface="+mn-lt"/>
                        </a:rPr>
                        <a:t>0.20</a:t>
                      </a:r>
                    </a:p>
                  </a:txBody>
                  <a:tcPr marL="9525" marR="9525" marT="9525" marB="0" anchor="ctr"/>
                </a:tc>
                <a:extLst>
                  <a:ext uri="{0D108BD9-81ED-4DB2-BD59-A6C34878D82A}">
                    <a16:rowId xmlns:a16="http://schemas.microsoft.com/office/drawing/2014/main" val="3699822350"/>
                  </a:ext>
                </a:extLst>
              </a:tr>
              <a:tr h="401059">
                <a:tc>
                  <a:txBody>
                    <a:bodyPr/>
                    <a:lstStyle/>
                    <a:p>
                      <a:pPr algn="l" fontAlgn="b"/>
                      <a:r>
                        <a:rPr lang="en-US" sz="1800" b="0" i="0" u="none" strike="noStrike">
                          <a:effectLst/>
                          <a:latin typeface="+mn-lt"/>
                        </a:rPr>
                        <a:t>Planning/Improvement process</a:t>
                      </a:r>
                    </a:p>
                  </a:txBody>
                  <a:tcPr marL="9525" marR="9525" marT="9525" marB="0" anchor="ctr"/>
                </a:tc>
                <a:tc>
                  <a:txBody>
                    <a:bodyPr/>
                    <a:lstStyle/>
                    <a:p>
                      <a:pPr algn="ctr" fontAlgn="b"/>
                      <a:r>
                        <a:rPr lang="en-US" sz="1800" b="0" i="0" u="none" strike="noStrike">
                          <a:effectLst/>
                          <a:latin typeface="+mn-lt"/>
                        </a:rPr>
                        <a:t>3.44 (168)</a:t>
                      </a:r>
                    </a:p>
                  </a:txBody>
                  <a:tcPr marL="9525" marR="9525" marT="9525" marB="0" anchor="ctr"/>
                </a:tc>
                <a:tc>
                  <a:txBody>
                    <a:bodyPr/>
                    <a:lstStyle/>
                    <a:p>
                      <a:pPr algn="ctr" fontAlgn="b"/>
                      <a:r>
                        <a:rPr lang="en-US" sz="1800" b="0" i="0" u="none" strike="noStrike" dirty="0">
                          <a:effectLst/>
                          <a:latin typeface="+mn-lt"/>
                        </a:rPr>
                        <a:t>3.28</a:t>
                      </a:r>
                    </a:p>
                  </a:txBody>
                  <a:tcPr marL="9525" marR="9525" marT="9525" marB="0" anchor="ctr"/>
                </a:tc>
                <a:tc>
                  <a:txBody>
                    <a:bodyPr/>
                    <a:lstStyle/>
                    <a:p>
                      <a:pPr algn="ctr" fontAlgn="b"/>
                      <a:r>
                        <a:rPr lang="en-US" sz="1800" b="0" i="0" u="none" strike="noStrike" dirty="0">
                          <a:effectLst/>
                          <a:latin typeface="+mn-lt"/>
                        </a:rPr>
                        <a:t>0.16</a:t>
                      </a:r>
                    </a:p>
                  </a:txBody>
                  <a:tcPr marL="9525" marR="9525" marT="9525" marB="0" anchor="ctr"/>
                </a:tc>
                <a:extLst>
                  <a:ext uri="{0D108BD9-81ED-4DB2-BD59-A6C34878D82A}">
                    <a16:rowId xmlns:a16="http://schemas.microsoft.com/office/drawing/2014/main" val="2123032146"/>
                  </a:ext>
                </a:extLst>
              </a:tr>
              <a:tr h="401059">
                <a:tc>
                  <a:txBody>
                    <a:bodyPr/>
                    <a:lstStyle/>
                    <a:p>
                      <a:pPr algn="l" fontAlgn="b"/>
                      <a:r>
                        <a:rPr lang="en-US" sz="1800" b="0" i="0" u="none" strike="noStrike">
                          <a:effectLst/>
                          <a:latin typeface="+mn-lt"/>
                        </a:rPr>
                        <a:t>Health/Stress management/Wellness</a:t>
                      </a:r>
                    </a:p>
                  </a:txBody>
                  <a:tcPr marL="9525" marR="9525" marT="9525" marB="0" anchor="ctr"/>
                </a:tc>
                <a:tc>
                  <a:txBody>
                    <a:bodyPr/>
                    <a:lstStyle/>
                    <a:p>
                      <a:pPr algn="ctr" fontAlgn="b"/>
                      <a:r>
                        <a:rPr lang="en-US" sz="1800" b="0" i="0" u="none" strike="noStrike">
                          <a:effectLst/>
                          <a:latin typeface="+mn-lt"/>
                        </a:rPr>
                        <a:t>3.64 (157)</a:t>
                      </a:r>
                    </a:p>
                  </a:txBody>
                  <a:tcPr marL="9525" marR="9525" marT="9525" marB="0" anchor="ctr"/>
                </a:tc>
                <a:tc>
                  <a:txBody>
                    <a:bodyPr/>
                    <a:lstStyle/>
                    <a:p>
                      <a:pPr algn="ctr" fontAlgn="b"/>
                      <a:r>
                        <a:rPr lang="en-US" sz="1800" b="0" i="0" u="none" strike="noStrike">
                          <a:effectLst/>
                          <a:latin typeface="+mn-lt"/>
                        </a:rPr>
                        <a:t>3.54</a:t>
                      </a:r>
                    </a:p>
                  </a:txBody>
                  <a:tcPr marL="9525" marR="9525" marT="9525" marB="0" anchor="ctr"/>
                </a:tc>
                <a:tc>
                  <a:txBody>
                    <a:bodyPr/>
                    <a:lstStyle/>
                    <a:p>
                      <a:pPr algn="ctr" fontAlgn="b"/>
                      <a:r>
                        <a:rPr lang="en-US" sz="1800" b="0" i="0" u="none" strike="noStrike" dirty="0">
                          <a:effectLst/>
                          <a:latin typeface="+mn-lt"/>
                        </a:rPr>
                        <a:t>0.10</a:t>
                      </a:r>
                    </a:p>
                  </a:txBody>
                  <a:tcPr marL="9525" marR="9525" marT="9525" marB="0" anchor="ctr"/>
                </a:tc>
                <a:extLst>
                  <a:ext uri="{0D108BD9-81ED-4DB2-BD59-A6C34878D82A}">
                    <a16:rowId xmlns:a16="http://schemas.microsoft.com/office/drawing/2014/main" val="1405968538"/>
                  </a:ext>
                </a:extLst>
              </a:tr>
              <a:tr h="401059">
                <a:tc>
                  <a:txBody>
                    <a:bodyPr/>
                    <a:lstStyle/>
                    <a:p>
                      <a:pPr algn="l" fontAlgn="b"/>
                      <a:r>
                        <a:rPr lang="en-US" sz="1800" b="0" i="0" u="none" strike="noStrike">
                          <a:effectLst/>
                          <a:latin typeface="+mn-lt"/>
                        </a:rPr>
                        <a:t>Affirmation</a:t>
                      </a:r>
                    </a:p>
                  </a:txBody>
                  <a:tcPr marL="9525" marR="9525" marT="9525" marB="0" anchor="ctr"/>
                </a:tc>
                <a:tc>
                  <a:txBody>
                    <a:bodyPr/>
                    <a:lstStyle/>
                    <a:p>
                      <a:pPr algn="ctr" fontAlgn="b"/>
                      <a:r>
                        <a:rPr lang="en-US" sz="1800" b="0" i="0" u="none" strike="noStrike">
                          <a:effectLst/>
                          <a:latin typeface="+mn-lt"/>
                        </a:rPr>
                        <a:t>3.46 (158)</a:t>
                      </a:r>
                    </a:p>
                  </a:txBody>
                  <a:tcPr marL="9525" marR="9525" marT="9525" marB="0" anchor="ctr"/>
                </a:tc>
                <a:tc>
                  <a:txBody>
                    <a:bodyPr/>
                    <a:lstStyle/>
                    <a:p>
                      <a:pPr algn="ctr" fontAlgn="b"/>
                      <a:r>
                        <a:rPr lang="en-US" sz="1800" b="0" i="0" u="none" strike="noStrike">
                          <a:effectLst/>
                          <a:latin typeface="+mn-lt"/>
                        </a:rPr>
                        <a:t>3.36</a:t>
                      </a:r>
                    </a:p>
                  </a:txBody>
                  <a:tcPr marL="9525" marR="9525" marT="9525" marB="0" anchor="ctr"/>
                </a:tc>
                <a:tc>
                  <a:txBody>
                    <a:bodyPr/>
                    <a:lstStyle/>
                    <a:p>
                      <a:pPr algn="ctr" fontAlgn="b"/>
                      <a:r>
                        <a:rPr lang="en-US" sz="1800" b="0" i="0" u="none" strike="noStrike" dirty="0">
                          <a:effectLst/>
                          <a:latin typeface="+mn-lt"/>
                        </a:rPr>
                        <a:t>0.10</a:t>
                      </a:r>
                    </a:p>
                  </a:txBody>
                  <a:tcPr marL="9525" marR="9525" marT="9525" marB="0" anchor="ctr"/>
                </a:tc>
                <a:extLst>
                  <a:ext uri="{0D108BD9-81ED-4DB2-BD59-A6C34878D82A}">
                    <a16:rowId xmlns:a16="http://schemas.microsoft.com/office/drawing/2014/main" val="235561355"/>
                  </a:ext>
                </a:extLst>
              </a:tr>
              <a:tr h="401059">
                <a:tc>
                  <a:txBody>
                    <a:bodyPr/>
                    <a:lstStyle/>
                    <a:p>
                      <a:pPr algn="l" fontAlgn="b"/>
                      <a:r>
                        <a:rPr lang="en-US" sz="1800" b="0" i="0" u="none" strike="noStrike">
                          <a:effectLst/>
                          <a:latin typeface="+mn-lt"/>
                        </a:rPr>
                        <a:t>Public/Parent support/trust</a:t>
                      </a:r>
                    </a:p>
                  </a:txBody>
                  <a:tcPr marL="9525" marR="9525" marT="9525" marB="0" anchor="ctr"/>
                </a:tc>
                <a:tc>
                  <a:txBody>
                    <a:bodyPr/>
                    <a:lstStyle/>
                    <a:p>
                      <a:pPr algn="ctr" fontAlgn="b"/>
                      <a:r>
                        <a:rPr lang="en-US" sz="1800" b="0" i="0" u="none" strike="noStrike">
                          <a:effectLst/>
                          <a:latin typeface="+mn-lt"/>
                        </a:rPr>
                        <a:t>3.90 (148)</a:t>
                      </a:r>
                    </a:p>
                  </a:txBody>
                  <a:tcPr marL="9525" marR="9525" marT="9525" marB="0" anchor="ctr"/>
                </a:tc>
                <a:tc>
                  <a:txBody>
                    <a:bodyPr/>
                    <a:lstStyle/>
                    <a:p>
                      <a:pPr algn="ctr" fontAlgn="b"/>
                      <a:r>
                        <a:rPr lang="en-US" sz="1800" b="0" i="0" u="none" strike="noStrike">
                          <a:effectLst/>
                          <a:latin typeface="+mn-lt"/>
                        </a:rPr>
                        <a:t>3.80</a:t>
                      </a:r>
                    </a:p>
                  </a:txBody>
                  <a:tcPr marL="9525" marR="9525" marT="9525" marB="0" anchor="ctr"/>
                </a:tc>
                <a:tc>
                  <a:txBody>
                    <a:bodyPr/>
                    <a:lstStyle/>
                    <a:p>
                      <a:pPr algn="ctr" fontAlgn="b"/>
                      <a:r>
                        <a:rPr lang="en-US" sz="1800" b="0" i="0" u="none" strike="noStrike" dirty="0">
                          <a:effectLst/>
                          <a:latin typeface="+mn-lt"/>
                        </a:rPr>
                        <a:t>0.10</a:t>
                      </a:r>
                    </a:p>
                  </a:txBody>
                  <a:tcPr marL="9525" marR="9525" marT="9525" marB="0" anchor="ctr"/>
                </a:tc>
                <a:extLst>
                  <a:ext uri="{0D108BD9-81ED-4DB2-BD59-A6C34878D82A}">
                    <a16:rowId xmlns:a16="http://schemas.microsoft.com/office/drawing/2014/main" val="3798991026"/>
                  </a:ext>
                </a:extLst>
              </a:tr>
              <a:tr h="401059">
                <a:tc>
                  <a:txBody>
                    <a:bodyPr/>
                    <a:lstStyle/>
                    <a:p>
                      <a:pPr algn="l" fontAlgn="b"/>
                      <a:r>
                        <a:rPr lang="en-US" sz="1800" b="0" i="0" u="none" strike="noStrike">
                          <a:effectLst/>
                          <a:latin typeface="+mn-lt"/>
                        </a:rPr>
                        <a:t>Collaboration/Teamwork</a:t>
                      </a:r>
                    </a:p>
                  </a:txBody>
                  <a:tcPr marL="9525" marR="9525" marT="9525" marB="0" anchor="ctr"/>
                </a:tc>
                <a:tc>
                  <a:txBody>
                    <a:bodyPr/>
                    <a:lstStyle/>
                    <a:p>
                      <a:pPr algn="ctr" fontAlgn="b"/>
                      <a:r>
                        <a:rPr lang="en-US" sz="1800" b="0" i="0" u="none" strike="noStrike">
                          <a:effectLst/>
                          <a:latin typeface="+mn-lt"/>
                        </a:rPr>
                        <a:t>3.86 (164)</a:t>
                      </a:r>
                    </a:p>
                  </a:txBody>
                  <a:tcPr marL="9525" marR="9525" marT="9525" marB="0" anchor="ctr"/>
                </a:tc>
                <a:tc>
                  <a:txBody>
                    <a:bodyPr/>
                    <a:lstStyle/>
                    <a:p>
                      <a:pPr algn="ctr" fontAlgn="b"/>
                      <a:r>
                        <a:rPr lang="en-US" sz="1800" b="0" i="0" u="none" strike="noStrike">
                          <a:effectLst/>
                          <a:latin typeface="+mn-lt"/>
                        </a:rPr>
                        <a:t>3.84</a:t>
                      </a:r>
                    </a:p>
                  </a:txBody>
                  <a:tcPr marL="9525" marR="9525" marT="9525" marB="0" anchor="ctr"/>
                </a:tc>
                <a:tc>
                  <a:txBody>
                    <a:bodyPr/>
                    <a:lstStyle/>
                    <a:p>
                      <a:pPr algn="ctr" fontAlgn="b"/>
                      <a:r>
                        <a:rPr lang="en-US" sz="1800" b="0" i="0" u="none" strike="noStrike" dirty="0">
                          <a:effectLst/>
                          <a:latin typeface="+mn-lt"/>
                        </a:rPr>
                        <a:t>0.02</a:t>
                      </a:r>
                    </a:p>
                  </a:txBody>
                  <a:tcPr marL="9525" marR="9525" marT="9525" marB="0" anchor="ctr"/>
                </a:tc>
                <a:extLst>
                  <a:ext uri="{0D108BD9-81ED-4DB2-BD59-A6C34878D82A}">
                    <a16:rowId xmlns:a16="http://schemas.microsoft.com/office/drawing/2014/main" val="3878329868"/>
                  </a:ext>
                </a:extLst>
              </a:tr>
              <a:tr h="401059">
                <a:tc>
                  <a:txBody>
                    <a:bodyPr/>
                    <a:lstStyle/>
                    <a:p>
                      <a:pPr algn="l" fontAlgn="b"/>
                      <a:r>
                        <a:rPr lang="en-US" sz="1800" b="0" i="0" u="none" strike="noStrike">
                          <a:effectLst/>
                          <a:latin typeface="+mn-lt"/>
                        </a:rPr>
                        <a:t>Communications</a:t>
                      </a:r>
                    </a:p>
                  </a:txBody>
                  <a:tcPr marL="9525" marR="9525" marT="9525" marB="0" anchor="ctr"/>
                </a:tc>
                <a:tc>
                  <a:txBody>
                    <a:bodyPr/>
                    <a:lstStyle/>
                    <a:p>
                      <a:pPr algn="ctr" fontAlgn="b"/>
                      <a:r>
                        <a:rPr lang="en-US" sz="1800" b="0" i="0" u="none" strike="noStrike">
                          <a:effectLst/>
                          <a:latin typeface="+mn-lt"/>
                        </a:rPr>
                        <a:t>3.64 (164)</a:t>
                      </a:r>
                    </a:p>
                  </a:txBody>
                  <a:tcPr marL="9525" marR="9525" marT="9525" marB="0" anchor="ctr"/>
                </a:tc>
                <a:tc>
                  <a:txBody>
                    <a:bodyPr/>
                    <a:lstStyle/>
                    <a:p>
                      <a:pPr algn="ctr" fontAlgn="b"/>
                      <a:r>
                        <a:rPr lang="en-US" sz="1800" b="0" i="0" u="none" strike="noStrike">
                          <a:effectLst/>
                          <a:latin typeface="+mn-lt"/>
                        </a:rPr>
                        <a:t>3.62</a:t>
                      </a:r>
                    </a:p>
                  </a:txBody>
                  <a:tcPr marL="9525" marR="9525" marT="9525" marB="0" anchor="ctr"/>
                </a:tc>
                <a:tc>
                  <a:txBody>
                    <a:bodyPr/>
                    <a:lstStyle/>
                    <a:p>
                      <a:pPr algn="ctr" fontAlgn="b"/>
                      <a:r>
                        <a:rPr lang="en-US" sz="1800" b="0" i="0" u="none" strike="noStrike" dirty="0">
                          <a:effectLst/>
                          <a:latin typeface="+mn-lt"/>
                        </a:rPr>
                        <a:t>0.02</a:t>
                      </a:r>
                    </a:p>
                  </a:txBody>
                  <a:tcPr marL="9525" marR="9525" marT="9525" marB="0" anchor="ctr"/>
                </a:tc>
                <a:extLst>
                  <a:ext uri="{0D108BD9-81ED-4DB2-BD59-A6C34878D82A}">
                    <a16:rowId xmlns:a16="http://schemas.microsoft.com/office/drawing/2014/main" val="2982133700"/>
                  </a:ext>
                </a:extLst>
              </a:tr>
              <a:tr h="401059">
                <a:tc>
                  <a:txBody>
                    <a:bodyPr/>
                    <a:lstStyle/>
                    <a:p>
                      <a:pPr algn="l" fontAlgn="b"/>
                      <a:r>
                        <a:rPr lang="en-US" sz="1800" b="0" i="0" u="none" strike="noStrike">
                          <a:effectLst/>
                          <a:latin typeface="+mn-lt"/>
                        </a:rPr>
                        <a:t>Control over your work environment</a:t>
                      </a:r>
                    </a:p>
                  </a:txBody>
                  <a:tcPr marL="9525" marR="9525" marT="9525" marB="0" anchor="ctr"/>
                </a:tc>
                <a:tc>
                  <a:txBody>
                    <a:bodyPr/>
                    <a:lstStyle/>
                    <a:p>
                      <a:pPr algn="ctr" fontAlgn="b"/>
                      <a:r>
                        <a:rPr lang="en-US" sz="1800" b="0" i="0" u="none" strike="noStrike">
                          <a:effectLst/>
                          <a:latin typeface="+mn-lt"/>
                        </a:rPr>
                        <a:t>3.78 (162)</a:t>
                      </a:r>
                    </a:p>
                  </a:txBody>
                  <a:tcPr marL="9525" marR="9525" marT="9525" marB="0" anchor="ctr"/>
                </a:tc>
                <a:tc>
                  <a:txBody>
                    <a:bodyPr/>
                    <a:lstStyle/>
                    <a:p>
                      <a:pPr algn="ctr" fontAlgn="b"/>
                      <a:r>
                        <a:rPr lang="en-US" sz="1800" b="0" i="0" u="none" strike="noStrike">
                          <a:effectLst/>
                          <a:latin typeface="+mn-lt"/>
                        </a:rPr>
                        <a:t>3.79</a:t>
                      </a:r>
                    </a:p>
                  </a:txBody>
                  <a:tcPr marL="9525" marR="9525" marT="9525" marB="0" anchor="ctr"/>
                </a:tc>
                <a:tc>
                  <a:txBody>
                    <a:bodyPr/>
                    <a:lstStyle/>
                    <a:p>
                      <a:pPr algn="ctr" fontAlgn="b"/>
                      <a:r>
                        <a:rPr lang="en-US" sz="1800" b="0" i="0" u="none" strike="noStrike" dirty="0">
                          <a:effectLst/>
                          <a:latin typeface="+mn-lt"/>
                        </a:rPr>
                        <a:t>0.00</a:t>
                      </a:r>
                    </a:p>
                  </a:txBody>
                  <a:tcPr marL="9525" marR="9525" marT="9525" marB="0" anchor="ctr"/>
                </a:tc>
                <a:extLst>
                  <a:ext uri="{0D108BD9-81ED-4DB2-BD59-A6C34878D82A}">
                    <a16:rowId xmlns:a16="http://schemas.microsoft.com/office/drawing/2014/main" val="874156982"/>
                  </a:ext>
                </a:extLst>
              </a:tr>
              <a:tr h="401059">
                <a:tc>
                  <a:txBody>
                    <a:bodyPr/>
                    <a:lstStyle/>
                    <a:p>
                      <a:pPr algn="l" fontAlgn="b"/>
                      <a:r>
                        <a:rPr lang="en-US" sz="1800" b="0" i="0" u="none" strike="noStrike">
                          <a:effectLst/>
                          <a:latin typeface="+mn-lt"/>
                        </a:rPr>
                        <a:t>Equipped</a:t>
                      </a:r>
                    </a:p>
                  </a:txBody>
                  <a:tcPr marL="9525" marR="9525" marT="9525" marB="0" anchor="ctr"/>
                </a:tc>
                <a:tc>
                  <a:txBody>
                    <a:bodyPr/>
                    <a:lstStyle/>
                    <a:p>
                      <a:pPr algn="ctr" fontAlgn="b"/>
                      <a:r>
                        <a:rPr lang="en-US" sz="1800" b="0" i="0" u="none" strike="noStrike">
                          <a:effectLst/>
                          <a:latin typeface="+mn-lt"/>
                        </a:rPr>
                        <a:t>3.68 (163)</a:t>
                      </a:r>
                    </a:p>
                  </a:txBody>
                  <a:tcPr marL="9525" marR="9525" marT="9525" marB="0" anchor="ctr"/>
                </a:tc>
                <a:tc>
                  <a:txBody>
                    <a:bodyPr/>
                    <a:lstStyle/>
                    <a:p>
                      <a:pPr algn="ctr" fontAlgn="b"/>
                      <a:r>
                        <a:rPr lang="en-US" sz="1800" b="0" i="0" u="none" strike="noStrike">
                          <a:effectLst/>
                          <a:latin typeface="+mn-lt"/>
                        </a:rPr>
                        <a:t>3.67</a:t>
                      </a:r>
                    </a:p>
                  </a:txBody>
                  <a:tcPr marL="9525" marR="9525" marT="9525" marB="0" anchor="ctr"/>
                </a:tc>
                <a:tc>
                  <a:txBody>
                    <a:bodyPr/>
                    <a:lstStyle/>
                    <a:p>
                      <a:pPr algn="ctr" fontAlgn="b"/>
                      <a:r>
                        <a:rPr lang="en-US" sz="1800" b="0" i="0" u="none" strike="noStrike" dirty="0">
                          <a:effectLst/>
                          <a:latin typeface="+mn-lt"/>
                        </a:rPr>
                        <a:t>0.00</a:t>
                      </a:r>
                    </a:p>
                  </a:txBody>
                  <a:tcPr marL="9525" marR="9525" marT="9525" marB="0" anchor="ctr"/>
                </a:tc>
                <a:extLst>
                  <a:ext uri="{0D108BD9-81ED-4DB2-BD59-A6C34878D82A}">
                    <a16:rowId xmlns:a16="http://schemas.microsoft.com/office/drawing/2014/main" val="3458480315"/>
                  </a:ext>
                </a:extLst>
              </a:tr>
              <a:tr h="401059">
                <a:tc>
                  <a:txBody>
                    <a:bodyPr/>
                    <a:lstStyle/>
                    <a:p>
                      <a:pPr algn="l" fontAlgn="b"/>
                      <a:r>
                        <a:rPr lang="en-US" sz="1800" b="0" i="0" u="none" strike="noStrike">
                          <a:effectLst/>
                          <a:latin typeface="+mn-lt"/>
                        </a:rPr>
                        <a:t>Culture of educational excellence</a:t>
                      </a:r>
                    </a:p>
                  </a:txBody>
                  <a:tcPr marL="9525" marR="9525" marT="9525" marB="0" anchor="ctr"/>
                </a:tc>
                <a:tc>
                  <a:txBody>
                    <a:bodyPr/>
                    <a:lstStyle/>
                    <a:p>
                      <a:pPr algn="ctr" fontAlgn="b"/>
                      <a:r>
                        <a:rPr lang="en-US" sz="1800" b="0" i="0" u="none" strike="noStrike">
                          <a:effectLst/>
                          <a:latin typeface="+mn-lt"/>
                        </a:rPr>
                        <a:t>3.40 (132)</a:t>
                      </a:r>
                    </a:p>
                  </a:txBody>
                  <a:tcPr marL="9525" marR="9525" marT="9525" marB="0" anchor="ctr"/>
                </a:tc>
                <a:tc>
                  <a:txBody>
                    <a:bodyPr/>
                    <a:lstStyle/>
                    <a:p>
                      <a:pPr algn="ctr" fontAlgn="b"/>
                      <a:r>
                        <a:rPr lang="en-US" sz="1800" b="0" i="0" u="none" strike="noStrike">
                          <a:effectLst/>
                          <a:latin typeface="+mn-lt"/>
                        </a:rPr>
                        <a:t>3.63</a:t>
                      </a:r>
                    </a:p>
                  </a:txBody>
                  <a:tcPr marL="9525" marR="9525" marT="9525" marB="0" anchor="ctr"/>
                </a:tc>
                <a:tc>
                  <a:txBody>
                    <a:bodyPr/>
                    <a:lstStyle/>
                    <a:p>
                      <a:pPr algn="ctr" fontAlgn="b"/>
                      <a:r>
                        <a:rPr lang="en-US" sz="1800" b="0" i="0" u="none" strike="noStrike" dirty="0">
                          <a:solidFill>
                            <a:srgbClr val="000000"/>
                          </a:solidFill>
                          <a:effectLst/>
                          <a:latin typeface="+mn-lt"/>
                        </a:rPr>
                        <a:t>-0.23</a:t>
                      </a:r>
                    </a:p>
                  </a:txBody>
                  <a:tcPr marL="9525" marR="9525" marT="9525" marB="0" anchor="ctr"/>
                </a:tc>
                <a:extLst>
                  <a:ext uri="{0D108BD9-81ED-4DB2-BD59-A6C34878D82A}">
                    <a16:rowId xmlns:a16="http://schemas.microsoft.com/office/drawing/2014/main" val="213632349"/>
                  </a:ext>
                </a:extLst>
              </a:tr>
            </a:tbl>
          </a:graphicData>
        </a:graphic>
      </p:graphicFrame>
    </p:spTree>
    <p:extLst>
      <p:ext uri="{BB962C8B-B14F-4D97-AF65-F5344CB8AC3E}">
        <p14:creationId xmlns:p14="http://schemas.microsoft.com/office/powerpoint/2010/main" val="25326457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819400"/>
            <a:ext cx="7772400" cy="1012825"/>
          </a:xfrm>
        </p:spPr>
        <p:txBody>
          <a:bodyPr>
            <a:normAutofit/>
          </a:bodyPr>
          <a:lstStyle/>
          <a:p>
            <a:r>
              <a:rPr lang="en-US" sz="4000" b="1" dirty="0"/>
              <a:t>Thank you!</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1000" y="5715000"/>
            <a:ext cx="1783380" cy="762000"/>
          </a:xfrm>
          <a:prstGeom prst="rect">
            <a:avLst/>
          </a:prstGeom>
          <a:noFill/>
        </p:spPr>
      </p:pic>
    </p:spTree>
    <p:extLst>
      <p:ext uri="{BB962C8B-B14F-4D97-AF65-F5344CB8AC3E}">
        <p14:creationId xmlns:p14="http://schemas.microsoft.com/office/powerpoint/2010/main" val="226488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Survey Summary</a:t>
            </a:r>
          </a:p>
        </p:txBody>
      </p:sp>
      <p:sp>
        <p:nvSpPr>
          <p:cNvPr id="3" name="Content Placeholder 2"/>
          <p:cNvSpPr>
            <a:spLocks noGrp="1"/>
          </p:cNvSpPr>
          <p:nvPr>
            <p:ph idx="1"/>
          </p:nvPr>
        </p:nvSpPr>
        <p:spPr/>
        <p:txBody>
          <a:bodyPr>
            <a:normAutofit/>
          </a:bodyPr>
          <a:lstStyle/>
          <a:p>
            <a:r>
              <a:rPr lang="en-US" dirty="0"/>
              <a:t>The Staff Survey was conducted in April of 2018.</a:t>
            </a:r>
          </a:p>
          <a:p>
            <a:pPr lvl="0"/>
            <a:r>
              <a:rPr lang="en-US" dirty="0">
                <a:solidFill>
                  <a:prstClr val="black"/>
                </a:solidFill>
              </a:rPr>
              <a:t>All staff members received a survey invitation via email, which contained a unique access code.  Each access code could only be used once to take the survey. </a:t>
            </a:r>
          </a:p>
          <a:p>
            <a:r>
              <a:rPr lang="en-US" dirty="0"/>
              <a:t>Number of responses: 197</a:t>
            </a:r>
          </a:p>
          <a:p>
            <a:r>
              <a:rPr lang="en-US" dirty="0"/>
              <a:t>Participation rate: 58%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noAutofit/>
          </a:bodyPr>
          <a:lstStyle/>
          <a:p>
            <a:br>
              <a:rPr lang="en-US" b="1" dirty="0">
                <a:latin typeface="+mn-lt"/>
              </a:rPr>
            </a:br>
            <a:r>
              <a:rPr lang="en-US" b="1" dirty="0">
                <a:latin typeface="+mn-lt"/>
              </a:rPr>
              <a:t>Respondent Information</a:t>
            </a:r>
            <a:br>
              <a:rPr lang="en-US" b="1" dirty="0">
                <a:latin typeface="Arial" charset="0"/>
              </a:rPr>
            </a:br>
            <a:endParaRPr lang="en-US" b="1" dirty="0"/>
          </a:p>
        </p:txBody>
      </p:sp>
    </p:spTree>
    <p:extLst>
      <p:ext uri="{BB962C8B-B14F-4D97-AF65-F5344CB8AC3E}">
        <p14:creationId xmlns:p14="http://schemas.microsoft.com/office/powerpoint/2010/main" val="64421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r>
              <a:rPr lang="en-US" sz="3600" b="1" dirty="0">
                <a:latin typeface="+mn-lt"/>
                <a:ea typeface="Lucida Grande"/>
                <a:cs typeface="Lucida Grande"/>
              </a:rPr>
              <a:t>At which location do you spend the most time?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6471725"/>
              </p:ext>
            </p:extLst>
          </p:nvPr>
        </p:nvGraphicFramePr>
        <p:xfrm>
          <a:off x="0" y="914400"/>
          <a:ext cx="9144000"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0951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000" b="1" dirty="0">
                <a:latin typeface="+mn-lt"/>
                <a:ea typeface="Lucida Grande"/>
                <a:cs typeface="Lucida Grande"/>
              </a:rPr>
              <a:t>What best describes your position?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8476921"/>
              </p:ext>
            </p:extLst>
          </p:nvPr>
        </p:nvGraphicFramePr>
        <p:xfrm>
          <a:off x="0" y="914400"/>
          <a:ext cx="9144000"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2966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en-US" sz="4000" b="1" dirty="0">
                <a:latin typeface="+mn-lt"/>
                <a:ea typeface="Lucida Grande"/>
                <a:cs typeface="Lucida Grande"/>
              </a:rPr>
              <a:t>Including the current year, how many years have you worked for this District?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9050413"/>
              </p:ext>
            </p:extLst>
          </p:nvPr>
        </p:nvGraphicFramePr>
        <p:xfrm>
          <a:off x="0" y="1219200"/>
          <a:ext cx="91440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5037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noAutofit/>
          </a:bodyPr>
          <a:lstStyle/>
          <a:p>
            <a:r>
              <a:rPr lang="en-US" sz="3600" b="1" dirty="0"/>
              <a:t>Planning</a:t>
            </a:r>
            <a:br>
              <a:rPr lang="en-US" sz="3600" dirty="0"/>
            </a:br>
            <a:r>
              <a:rPr lang="en-US" sz="2400" dirty="0"/>
              <a:t>To provide a quality education for all students, please check </a:t>
            </a:r>
            <a:r>
              <a:rPr lang="en-US" sz="2400" u="sng" dirty="0"/>
              <a:t>a maximum of five</a:t>
            </a:r>
            <a:r>
              <a:rPr lang="en-US" sz="2400" dirty="0"/>
              <a:t> of your highest priorities:</a:t>
            </a:r>
            <a:endParaRPr lang="en-US" sz="2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10587111"/>
              </p:ext>
            </p:extLst>
          </p:nvPr>
        </p:nvGraphicFramePr>
        <p:xfrm>
          <a:off x="0" y="1524001"/>
          <a:ext cx="9144000" cy="5334004"/>
        </p:xfrm>
        <a:graphic>
          <a:graphicData uri="http://schemas.openxmlformats.org/drawingml/2006/table">
            <a:tbl>
              <a:tblPr firstRow="1" bandRow="1">
                <a:tableStyleId>{5C22544A-7EE6-4342-B048-85BDC9FD1C3A}</a:tableStyleId>
              </a:tblPr>
              <a:tblGrid>
                <a:gridCol w="7620000">
                  <a:extLst>
                    <a:ext uri="{9D8B030D-6E8A-4147-A177-3AD203B41FA5}">
                      <a16:colId xmlns:a16="http://schemas.microsoft.com/office/drawing/2014/main" val="947857031"/>
                    </a:ext>
                  </a:extLst>
                </a:gridCol>
                <a:gridCol w="1524000">
                  <a:extLst>
                    <a:ext uri="{9D8B030D-6E8A-4147-A177-3AD203B41FA5}">
                      <a16:colId xmlns:a16="http://schemas.microsoft.com/office/drawing/2014/main" val="3480700162"/>
                    </a:ext>
                  </a:extLst>
                </a:gridCol>
              </a:tblGrid>
              <a:tr h="370608">
                <a:tc>
                  <a:txBody>
                    <a:bodyPr/>
                    <a:lstStyle/>
                    <a:p>
                      <a:r>
                        <a:rPr lang="en-US" sz="1800" dirty="0"/>
                        <a:t>Item</a:t>
                      </a:r>
                    </a:p>
                  </a:txBody>
                  <a:tcPr/>
                </a:tc>
                <a:tc>
                  <a:txBody>
                    <a:bodyPr/>
                    <a:lstStyle/>
                    <a:p>
                      <a:pPr algn="ctr"/>
                      <a:r>
                        <a:rPr lang="en-US" sz="1800" dirty="0"/>
                        <a:t>% Yes</a:t>
                      </a:r>
                    </a:p>
                  </a:txBody>
                  <a:tcPr/>
                </a:tc>
                <a:extLst>
                  <a:ext uri="{0D108BD9-81ED-4DB2-BD59-A6C34878D82A}">
                    <a16:rowId xmlns:a16="http://schemas.microsoft.com/office/drawing/2014/main" val="3317514446"/>
                  </a:ext>
                </a:extLst>
              </a:tr>
              <a:tr h="562664">
                <a:tc>
                  <a:txBody>
                    <a:bodyPr/>
                    <a:lstStyle/>
                    <a:p>
                      <a:pPr algn="l" fontAlgn="b"/>
                      <a:r>
                        <a:rPr lang="en-US" sz="1800" b="0" i="0" u="none" strike="noStrike" dirty="0">
                          <a:solidFill>
                            <a:srgbClr val="000000"/>
                          </a:solidFill>
                          <a:effectLst/>
                          <a:latin typeface="Calibri" panose="020F0502020204030204" pitchFamily="34" charset="0"/>
                        </a:rPr>
                        <a:t>Better prepare students for life after high school—whether this be college or career</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65%</a:t>
                      </a:r>
                    </a:p>
                  </a:txBody>
                  <a:tcPr marL="9525" marR="9525" marT="9525" marB="0" anchor="ctr">
                    <a:solidFill>
                      <a:schemeClr val="tx2">
                        <a:lumMod val="40000"/>
                        <a:lumOff val="60000"/>
                      </a:schemeClr>
                    </a:solidFill>
                  </a:tcPr>
                </a:tc>
                <a:extLst>
                  <a:ext uri="{0D108BD9-81ED-4DB2-BD59-A6C34878D82A}">
                    <a16:rowId xmlns:a16="http://schemas.microsoft.com/office/drawing/2014/main" val="1571517252"/>
                  </a:ext>
                </a:extLst>
              </a:tr>
              <a:tr h="319839">
                <a:tc>
                  <a:txBody>
                    <a:bodyPr/>
                    <a:lstStyle/>
                    <a:p>
                      <a:pPr algn="l" fontAlgn="b"/>
                      <a:r>
                        <a:rPr lang="en-US" sz="1800" b="0" i="0" u="none" strike="noStrike">
                          <a:solidFill>
                            <a:srgbClr val="000000"/>
                          </a:solidFill>
                          <a:effectLst/>
                          <a:latin typeface="Calibri" panose="020F0502020204030204" pitchFamily="34" charset="0"/>
                        </a:rPr>
                        <a:t>Provide additional intervention/support services for struggling students </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54%</a:t>
                      </a:r>
                    </a:p>
                  </a:txBody>
                  <a:tcPr marL="9525" marR="9525" marT="9525" marB="0" anchor="ctr">
                    <a:solidFill>
                      <a:schemeClr val="tx2">
                        <a:lumMod val="40000"/>
                        <a:lumOff val="60000"/>
                      </a:schemeClr>
                    </a:solidFill>
                  </a:tcPr>
                </a:tc>
                <a:extLst>
                  <a:ext uri="{0D108BD9-81ED-4DB2-BD59-A6C34878D82A}">
                    <a16:rowId xmlns:a16="http://schemas.microsoft.com/office/drawing/2014/main" val="3866715919"/>
                  </a:ext>
                </a:extLst>
              </a:tr>
              <a:tr h="319839">
                <a:tc>
                  <a:txBody>
                    <a:bodyPr/>
                    <a:lstStyle/>
                    <a:p>
                      <a:pPr algn="l" fontAlgn="b"/>
                      <a:r>
                        <a:rPr lang="en-US" sz="1800" b="0" i="0" u="none" strike="noStrike">
                          <a:solidFill>
                            <a:srgbClr val="000000"/>
                          </a:solidFill>
                          <a:effectLst/>
                          <a:latin typeface="Calibri" panose="020F0502020204030204" pitchFamily="34" charset="0"/>
                        </a:rPr>
                        <a:t>Develop innovative programs to improve student learning</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53%</a:t>
                      </a:r>
                    </a:p>
                  </a:txBody>
                  <a:tcPr marL="9525" marR="9525" marT="9525" marB="0" anchor="ctr">
                    <a:solidFill>
                      <a:schemeClr val="tx2">
                        <a:lumMod val="40000"/>
                        <a:lumOff val="60000"/>
                      </a:schemeClr>
                    </a:solidFill>
                  </a:tcPr>
                </a:tc>
                <a:extLst>
                  <a:ext uri="{0D108BD9-81ED-4DB2-BD59-A6C34878D82A}">
                    <a16:rowId xmlns:a16="http://schemas.microsoft.com/office/drawing/2014/main" val="3431790104"/>
                  </a:ext>
                </a:extLst>
              </a:tr>
              <a:tr h="319839">
                <a:tc>
                  <a:txBody>
                    <a:bodyPr/>
                    <a:lstStyle/>
                    <a:p>
                      <a:pPr algn="l" fontAlgn="b"/>
                      <a:r>
                        <a:rPr lang="en-US" sz="1800" b="0" i="0" u="none" strike="noStrike" dirty="0">
                          <a:solidFill>
                            <a:srgbClr val="000000"/>
                          </a:solidFill>
                          <a:effectLst/>
                          <a:latin typeface="Calibri" panose="020F0502020204030204" pitchFamily="34" charset="0"/>
                        </a:rPr>
                        <a:t>Increase the number of hands-on/project-based learning opportunities</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42%</a:t>
                      </a:r>
                    </a:p>
                  </a:txBody>
                  <a:tcPr marL="9525" marR="9525" marT="9525" marB="0" anchor="ctr">
                    <a:solidFill>
                      <a:schemeClr val="tx2">
                        <a:lumMod val="40000"/>
                        <a:lumOff val="60000"/>
                      </a:schemeClr>
                    </a:solidFill>
                  </a:tcPr>
                </a:tc>
                <a:extLst>
                  <a:ext uri="{0D108BD9-81ED-4DB2-BD59-A6C34878D82A}">
                    <a16:rowId xmlns:a16="http://schemas.microsoft.com/office/drawing/2014/main" val="1538300746"/>
                  </a:ext>
                </a:extLst>
              </a:tr>
              <a:tr h="319839">
                <a:tc>
                  <a:txBody>
                    <a:bodyPr/>
                    <a:lstStyle/>
                    <a:p>
                      <a:pPr algn="l" fontAlgn="b"/>
                      <a:r>
                        <a:rPr lang="en-US" sz="1800" b="0" i="0" u="none" strike="noStrike">
                          <a:solidFill>
                            <a:srgbClr val="000000"/>
                          </a:solidFill>
                          <a:effectLst/>
                          <a:latin typeface="Calibri" panose="020F0502020204030204" pitchFamily="34" charset="0"/>
                        </a:rPr>
                        <a:t>Receive training/development opportunities to enhance skills </a:t>
                      </a:r>
                    </a:p>
                  </a:txBody>
                  <a:tcPr marL="9525" marR="9525" marT="9525" marB="0" anchor="ctr">
                    <a:solidFill>
                      <a:schemeClr val="tx2">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38%</a:t>
                      </a:r>
                    </a:p>
                  </a:txBody>
                  <a:tcPr marL="9525" marR="9525" marT="9525" marB="0" anchor="ctr">
                    <a:solidFill>
                      <a:schemeClr val="tx2">
                        <a:lumMod val="40000"/>
                        <a:lumOff val="60000"/>
                      </a:schemeClr>
                    </a:solidFill>
                  </a:tcPr>
                </a:tc>
                <a:extLst>
                  <a:ext uri="{0D108BD9-81ED-4DB2-BD59-A6C34878D82A}">
                    <a16:rowId xmlns:a16="http://schemas.microsoft.com/office/drawing/2014/main" val="2219971586"/>
                  </a:ext>
                </a:extLst>
              </a:tr>
              <a:tr h="319839">
                <a:tc>
                  <a:txBody>
                    <a:bodyPr/>
                    <a:lstStyle/>
                    <a:p>
                      <a:pPr algn="l" fontAlgn="b"/>
                      <a:r>
                        <a:rPr lang="en-US" sz="1800" b="0" i="0" u="none" strike="noStrike">
                          <a:solidFill>
                            <a:srgbClr val="000000"/>
                          </a:solidFill>
                          <a:effectLst/>
                          <a:latin typeface="Calibri" panose="020F0502020204030204" pitchFamily="34" charset="0"/>
                        </a:rPr>
                        <a:t>Provide additional counseling, psychologist and social work services</a:t>
                      </a:r>
                    </a:p>
                  </a:txBody>
                  <a:tcPr marL="9525" marR="9525" marT="9525" marB="0" anchor="ctr">
                    <a:solidFill>
                      <a:schemeClr val="bg1">
                        <a:lumMod val="95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33%</a:t>
                      </a:r>
                    </a:p>
                  </a:txBody>
                  <a:tcPr marL="9525" marR="9525" marT="9525" marB="0" anchor="ctr">
                    <a:solidFill>
                      <a:schemeClr val="bg1">
                        <a:lumMod val="95000"/>
                      </a:schemeClr>
                    </a:solidFill>
                  </a:tcPr>
                </a:tc>
                <a:extLst>
                  <a:ext uri="{0D108BD9-81ED-4DB2-BD59-A6C34878D82A}">
                    <a16:rowId xmlns:a16="http://schemas.microsoft.com/office/drawing/2014/main" val="3647352632"/>
                  </a:ext>
                </a:extLst>
              </a:tr>
              <a:tr h="319839">
                <a:tc>
                  <a:txBody>
                    <a:bodyPr/>
                    <a:lstStyle/>
                    <a:p>
                      <a:pPr algn="l" fontAlgn="b"/>
                      <a:r>
                        <a:rPr lang="en-US" sz="1800" b="0" i="0" u="none" strike="noStrike">
                          <a:solidFill>
                            <a:srgbClr val="000000"/>
                          </a:solidFill>
                          <a:effectLst/>
                          <a:latin typeface="Calibri" panose="020F0502020204030204" pitchFamily="34" charset="0"/>
                        </a:rPr>
                        <a:t>Improve school safety and security</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a:t>
                      </a:r>
                    </a:p>
                  </a:txBody>
                  <a:tcPr marL="9525" marR="9525" marT="9525" marB="0" anchor="ctr"/>
                </a:tc>
                <a:extLst>
                  <a:ext uri="{0D108BD9-81ED-4DB2-BD59-A6C34878D82A}">
                    <a16:rowId xmlns:a16="http://schemas.microsoft.com/office/drawing/2014/main" val="1014985389"/>
                  </a:ext>
                </a:extLst>
              </a:tr>
              <a:tr h="319839">
                <a:tc>
                  <a:txBody>
                    <a:bodyPr/>
                    <a:lstStyle/>
                    <a:p>
                      <a:pPr algn="l" fontAlgn="b"/>
                      <a:r>
                        <a:rPr lang="en-US" sz="1800" b="0" i="0" u="none" strike="noStrike">
                          <a:solidFill>
                            <a:srgbClr val="000000"/>
                          </a:solidFill>
                          <a:effectLst/>
                          <a:latin typeface="Calibri" panose="020F0502020204030204" pitchFamily="34" charset="0"/>
                        </a:rPr>
                        <a:t>Expand services to students with special needs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25%</a:t>
                      </a:r>
                    </a:p>
                  </a:txBody>
                  <a:tcPr marL="9525" marR="9525" marT="9525" marB="0" anchor="ctr"/>
                </a:tc>
                <a:extLst>
                  <a:ext uri="{0D108BD9-81ED-4DB2-BD59-A6C34878D82A}">
                    <a16:rowId xmlns:a16="http://schemas.microsoft.com/office/drawing/2014/main" val="2802140353"/>
                  </a:ext>
                </a:extLst>
              </a:tr>
              <a:tr h="319839">
                <a:tc>
                  <a:txBody>
                    <a:bodyPr/>
                    <a:lstStyle/>
                    <a:p>
                      <a:pPr algn="l" fontAlgn="b"/>
                      <a:r>
                        <a:rPr lang="en-US" sz="1800" b="0" i="0" u="none" strike="noStrike">
                          <a:solidFill>
                            <a:srgbClr val="000000"/>
                          </a:solidFill>
                          <a:effectLst/>
                          <a:latin typeface="Calibri" panose="020F0502020204030204" pitchFamily="34" charset="0"/>
                        </a:rPr>
                        <a:t>Expand students and staff technology access </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25%</a:t>
                      </a:r>
                    </a:p>
                  </a:txBody>
                  <a:tcPr marL="9525" marR="9525" marT="9525" marB="0" anchor="ctr"/>
                </a:tc>
                <a:extLst>
                  <a:ext uri="{0D108BD9-81ED-4DB2-BD59-A6C34878D82A}">
                    <a16:rowId xmlns:a16="http://schemas.microsoft.com/office/drawing/2014/main" val="1239707020"/>
                  </a:ext>
                </a:extLst>
              </a:tr>
              <a:tr h="319839">
                <a:tc>
                  <a:txBody>
                    <a:bodyPr/>
                    <a:lstStyle/>
                    <a:p>
                      <a:pPr algn="l" fontAlgn="b"/>
                      <a:r>
                        <a:rPr lang="en-US" sz="1800" b="0" i="0" u="none" strike="noStrike">
                          <a:solidFill>
                            <a:srgbClr val="000000"/>
                          </a:solidFill>
                          <a:effectLst/>
                          <a:latin typeface="Calibri" panose="020F0502020204030204" pitchFamily="34" charset="0"/>
                        </a:rPr>
                        <a:t>Increase parents and community communications </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24%</a:t>
                      </a:r>
                    </a:p>
                  </a:txBody>
                  <a:tcPr marL="9525" marR="9525" marT="9525" marB="0" anchor="ctr"/>
                </a:tc>
                <a:extLst>
                  <a:ext uri="{0D108BD9-81ED-4DB2-BD59-A6C34878D82A}">
                    <a16:rowId xmlns:a16="http://schemas.microsoft.com/office/drawing/2014/main" val="3699822350"/>
                  </a:ext>
                </a:extLst>
              </a:tr>
              <a:tr h="319839">
                <a:tc>
                  <a:txBody>
                    <a:bodyPr/>
                    <a:lstStyle/>
                    <a:p>
                      <a:pPr algn="l" fontAlgn="b"/>
                      <a:r>
                        <a:rPr lang="en-US" sz="1800" b="0" i="0" u="none" strike="noStrike">
                          <a:solidFill>
                            <a:srgbClr val="000000"/>
                          </a:solidFill>
                          <a:effectLst/>
                          <a:latin typeface="Calibri" panose="020F0502020204030204" pitchFamily="34" charset="0"/>
                        </a:rPr>
                        <a:t>Increase STEM opportunities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19%</a:t>
                      </a:r>
                    </a:p>
                  </a:txBody>
                  <a:tcPr marL="9525" marR="9525" marT="9525" marB="0" anchor="ctr"/>
                </a:tc>
                <a:extLst>
                  <a:ext uri="{0D108BD9-81ED-4DB2-BD59-A6C34878D82A}">
                    <a16:rowId xmlns:a16="http://schemas.microsoft.com/office/drawing/2014/main" val="2123032146"/>
                  </a:ext>
                </a:extLst>
              </a:tr>
              <a:tr h="562664">
                <a:tc>
                  <a:txBody>
                    <a:bodyPr/>
                    <a:lstStyle/>
                    <a:p>
                      <a:pPr algn="l" fontAlgn="b"/>
                      <a:r>
                        <a:rPr lang="en-US" sz="1800" b="0" i="0" u="none" strike="noStrike">
                          <a:solidFill>
                            <a:srgbClr val="000000"/>
                          </a:solidFill>
                          <a:effectLst/>
                          <a:latin typeface="Calibri" panose="020F0502020204030204" pitchFamily="34" charset="0"/>
                        </a:rPr>
                        <a:t>Increase co-curricular and extra-curricular programs (e.g. music, arts, athletics, etc.)</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16%</a:t>
                      </a:r>
                    </a:p>
                  </a:txBody>
                  <a:tcPr marL="9525" marR="9525" marT="9525" marB="0" anchor="ctr"/>
                </a:tc>
                <a:extLst>
                  <a:ext uri="{0D108BD9-81ED-4DB2-BD59-A6C34878D82A}">
                    <a16:rowId xmlns:a16="http://schemas.microsoft.com/office/drawing/2014/main" val="1405968538"/>
                  </a:ext>
                </a:extLst>
              </a:tr>
              <a:tr h="319839">
                <a:tc>
                  <a:txBody>
                    <a:bodyPr/>
                    <a:lstStyle/>
                    <a:p>
                      <a:pPr algn="l" fontAlgn="b"/>
                      <a:r>
                        <a:rPr lang="en-US" sz="1800" b="0" i="0" u="none" strike="noStrike">
                          <a:solidFill>
                            <a:srgbClr val="000000"/>
                          </a:solidFill>
                          <a:effectLst/>
                          <a:latin typeface="Calibri" panose="020F0502020204030204" pitchFamily="34" charset="0"/>
                        </a:rPr>
                        <a:t>Increase the number of AP/honors courses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11%</a:t>
                      </a:r>
                    </a:p>
                  </a:txBody>
                  <a:tcPr marL="9525" marR="9525" marT="9525" marB="0" anchor="ctr"/>
                </a:tc>
                <a:extLst>
                  <a:ext uri="{0D108BD9-81ED-4DB2-BD59-A6C34878D82A}">
                    <a16:rowId xmlns:a16="http://schemas.microsoft.com/office/drawing/2014/main" val="235561355"/>
                  </a:ext>
                </a:extLst>
              </a:tr>
              <a:tr h="319839">
                <a:tc>
                  <a:txBody>
                    <a:bodyPr/>
                    <a:lstStyle/>
                    <a:p>
                      <a:pPr algn="l" fontAlgn="b"/>
                      <a:r>
                        <a:rPr lang="en-US" sz="1800" b="0" i="0" u="none" strike="noStrike">
                          <a:solidFill>
                            <a:srgbClr val="000000"/>
                          </a:solidFill>
                          <a:effectLst/>
                          <a:latin typeface="Calibri" panose="020F0502020204030204" pitchFamily="34" charset="0"/>
                        </a:rPr>
                        <a:t>Develop additional community/business partnerships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8%</a:t>
                      </a:r>
                    </a:p>
                  </a:txBody>
                  <a:tcPr marL="9525" marR="9525" marT="9525" marB="0" anchor="ctr"/>
                </a:tc>
                <a:extLst>
                  <a:ext uri="{0D108BD9-81ED-4DB2-BD59-A6C34878D82A}">
                    <a16:rowId xmlns:a16="http://schemas.microsoft.com/office/drawing/2014/main" val="2679090638"/>
                  </a:ext>
                </a:extLst>
              </a:tr>
            </a:tbl>
          </a:graphicData>
        </a:graphic>
      </p:graphicFrame>
    </p:spTree>
    <p:extLst>
      <p:ext uri="{BB962C8B-B14F-4D97-AF65-F5344CB8AC3E}">
        <p14:creationId xmlns:p14="http://schemas.microsoft.com/office/powerpoint/2010/main" val="312179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16036</TotalTime>
  <Words>2362</Words>
  <Application>Microsoft Office PowerPoint</Application>
  <PresentationFormat>On-screen Show (4:3)</PresentationFormat>
  <Paragraphs>701</Paragraphs>
  <Slides>36</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Meiryo</vt:lpstr>
      <vt:lpstr>Arial</vt:lpstr>
      <vt:lpstr>Calibri</vt:lpstr>
      <vt:lpstr>Lucida Grande</vt:lpstr>
      <vt:lpstr>Times New Roman</vt:lpstr>
      <vt:lpstr>Verdana</vt:lpstr>
      <vt:lpstr>Wingdings</vt:lpstr>
      <vt:lpstr>Office Theme</vt:lpstr>
      <vt:lpstr>Woodland Public Schools Staff Survey Results</vt:lpstr>
      <vt:lpstr>School Perceptions </vt:lpstr>
      <vt:lpstr>What We Know:</vt:lpstr>
      <vt:lpstr>Survey Summary</vt:lpstr>
      <vt:lpstr> Respondent Information </vt:lpstr>
      <vt:lpstr>At which location do you spend the most time?</vt:lpstr>
      <vt:lpstr>What best describes your position?</vt:lpstr>
      <vt:lpstr>Including the current year, how many years have you worked for this District?</vt:lpstr>
      <vt:lpstr>Planning To provide a quality education for all students, please check a maximum of five of your highest priorities:</vt:lpstr>
      <vt:lpstr>Change Readiness Strongly agree (5), Agree (4), Disagree (2), Strongly disagree (1)</vt:lpstr>
      <vt:lpstr>Student Achievement  Strongly agree (5), Agree (4), Disagree (2), Strongly disagree (1)</vt:lpstr>
      <vt:lpstr>Engagement Strongly agree (5), Agree (4), Disagree (2), Strongly disagree (1)</vt:lpstr>
      <vt:lpstr>Communication Strongly agree (5), Agree (4), Disagree (2), Strongly disagree (1)</vt:lpstr>
      <vt:lpstr>How would you rate the communication from:  Great (4), Good (3), Fair (2), Poor (1)</vt:lpstr>
      <vt:lpstr>Culture Strongly agree (5), Agree (4), Disagree (2), Strongly disagree (1)</vt:lpstr>
      <vt:lpstr>The academic expectations of our students are:</vt:lpstr>
      <vt:lpstr>Work Environment (Slide 1/2) Strongly agree (5), Agree (4), Disagree (2), Strongly disagree (1)</vt:lpstr>
      <vt:lpstr>Work Environment (Slide 2/2) Strongly agree (5), Agree (4), Disagree (2), Strongly disagree (1)</vt:lpstr>
      <vt:lpstr>Health and Wellness Strongly agree (5), Agree (4), Disagree (2), Strongly disagree (1)</vt:lpstr>
      <vt:lpstr>Development and Recognition Strongly agree (5), Agree (4), Disagree (2), Strongly disagree (1)</vt:lpstr>
      <vt:lpstr>Compensation and Benefits Strongly agree (5), Agree (4), Disagree (2), Strongly disagree (1)</vt:lpstr>
      <vt:lpstr>Building Leadership Strongly agree (5), Agree (4), Disagree (2), Strongly disagree (1)</vt:lpstr>
      <vt:lpstr>District Administration Strongly agree (5), Agree (4), Disagree (2), Strongly disagree (1)</vt:lpstr>
      <vt:lpstr>School Board Strongly agree (5), Agree (4), Disagree (2), Strongly disagree (1)</vt:lpstr>
      <vt:lpstr>Salary Please rank the following factors based on their importance in a compensation system. Most important (1), Least important (10)</vt:lpstr>
      <vt:lpstr>Job Satisfaction Please check up to four of your most important job satisfaction factors: </vt:lpstr>
      <vt:lpstr>Overall Satisfaction Strongly agree (5), Agree (4), Disagree (2), Strongly disagree (1)</vt:lpstr>
      <vt:lpstr>What grade would you give us?</vt:lpstr>
      <vt:lpstr>How would you rate the District compared to neighboring public school districts?</vt:lpstr>
      <vt:lpstr>School Perceptions Staff Engagement Indexes  There are 12 indexes of staff engagement.  The Staff Engagement Survey has key questions that feed each one, thus, producing an index score.  The score is the average of the responses from these key questions.</vt:lpstr>
      <vt:lpstr>12 Indexes of Staff Engagement </vt:lpstr>
      <vt:lpstr>People</vt:lpstr>
      <vt:lpstr>Place</vt:lpstr>
      <vt:lpstr>Process</vt:lpstr>
      <vt:lpstr>How do your index scores compare to similar schools? Strongly agree (5), Agree (4), Disagree (2), Strongly disagree (1)</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Diffor</dc:creator>
  <cp:lastModifiedBy>Chelsea Davis</cp:lastModifiedBy>
  <cp:revision>929</cp:revision>
  <dcterms:created xsi:type="dcterms:W3CDTF">2011-11-03T21:32:19Z</dcterms:created>
  <dcterms:modified xsi:type="dcterms:W3CDTF">2018-05-09T20:49:39Z</dcterms:modified>
</cp:coreProperties>
</file>